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7" r:id="rId2"/>
    <p:sldId id="259" r:id="rId3"/>
    <p:sldId id="298" r:id="rId4"/>
    <p:sldId id="260" r:id="rId5"/>
    <p:sldId id="261" r:id="rId6"/>
    <p:sldId id="299" r:id="rId7"/>
    <p:sldId id="262" r:id="rId8"/>
    <p:sldId id="300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FCE3"/>
    <a:srgbClr val="FFEBAD"/>
    <a:srgbClr val="B1FF26"/>
    <a:srgbClr val="B9D3FF"/>
    <a:srgbClr val="6962FF"/>
    <a:srgbClr val="FFF62D"/>
    <a:srgbClr val="FF44FF"/>
    <a:srgbClr val="68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3092C-5E3C-BE41-9AEB-BA3D3CB073C8}" type="doc">
      <dgm:prSet loTypeId="urn:microsoft.com/office/officeart/2005/8/layout/vList3#1" loCatId="list" qsTypeId="urn:microsoft.com/office/officeart/2005/8/quickstyle/simple4" qsCatId="simple" csTypeId="urn:microsoft.com/office/officeart/2005/8/colors/colorful2" csCatId="colorful" phldr="1"/>
      <dgm:spPr/>
    </dgm:pt>
    <dgm:pt modelId="{320F140F-CA9B-0A45-84A1-9D4B718FB5F3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A </a:t>
          </a:r>
          <a:r>
            <a:rPr lang="en-US" u="sng" dirty="0">
              <a:solidFill>
                <a:schemeClr val="tx1"/>
              </a:solidFill>
            </a:rPr>
            <a:t>hypothesis</a:t>
          </a:r>
          <a:r>
            <a:rPr lang="en-US" dirty="0">
              <a:solidFill>
                <a:srgbClr val="FFFF00"/>
              </a:solidFill>
            </a:rPr>
            <a:t> is </a:t>
          </a:r>
          <a:r>
            <a:rPr lang="en-US" u="sng" dirty="0">
              <a:solidFill>
                <a:schemeClr val="tx1"/>
              </a:solidFill>
            </a:rPr>
            <a:t>NOT</a:t>
          </a:r>
          <a:r>
            <a:rPr lang="en-US" dirty="0">
              <a:solidFill>
                <a:srgbClr val="FFFF00"/>
              </a:solidFill>
            </a:rPr>
            <a:t> an educated guess!!!!! Rather, a </a:t>
          </a:r>
          <a:r>
            <a:rPr lang="en-US" u="sng" dirty="0">
              <a:solidFill>
                <a:schemeClr val="tx1"/>
              </a:solidFill>
            </a:rPr>
            <a:t>possible explanation </a:t>
          </a:r>
          <a:r>
            <a:rPr lang="en-US" dirty="0">
              <a:solidFill>
                <a:srgbClr val="FFFF00"/>
              </a:solidFill>
            </a:rPr>
            <a:t>to the observations or an answer to a question that can be tested. </a:t>
          </a:r>
        </a:p>
      </dgm:t>
    </dgm:pt>
    <dgm:pt modelId="{9DDDB06F-7D90-7446-8EFB-C599469F631D}" type="parTrans" cxnId="{2B3D58C4-FDEF-4343-B4E4-3D343289E9BB}">
      <dgm:prSet/>
      <dgm:spPr/>
      <dgm:t>
        <a:bodyPr/>
        <a:lstStyle/>
        <a:p>
          <a:endParaRPr lang="en-US"/>
        </a:p>
      </dgm:t>
    </dgm:pt>
    <dgm:pt modelId="{109CC0E9-2C03-C44C-BAD4-1F2D0FA9C499}" type="sibTrans" cxnId="{2B3D58C4-FDEF-4343-B4E4-3D343289E9BB}">
      <dgm:prSet/>
      <dgm:spPr/>
      <dgm:t>
        <a:bodyPr/>
        <a:lstStyle/>
        <a:p>
          <a:endParaRPr lang="en-US"/>
        </a:p>
      </dgm:t>
    </dgm:pt>
    <dgm:pt modelId="{5C42F607-817D-CF49-85B5-DBE50E6DBAD7}" type="pres">
      <dgm:prSet presAssocID="{CC23092C-5E3C-BE41-9AEB-BA3D3CB073C8}" presName="linearFlow" presStyleCnt="0">
        <dgm:presLayoutVars>
          <dgm:dir/>
          <dgm:resizeHandles val="exact"/>
        </dgm:presLayoutVars>
      </dgm:prSet>
      <dgm:spPr/>
    </dgm:pt>
    <dgm:pt modelId="{1342EAD8-CDAF-5D4F-8639-38ED77835A09}" type="pres">
      <dgm:prSet presAssocID="{320F140F-CA9B-0A45-84A1-9D4B718FB5F3}" presName="composite" presStyleCnt="0"/>
      <dgm:spPr/>
    </dgm:pt>
    <dgm:pt modelId="{0A0554C7-2150-BE4A-BCF8-18973B7DCB4A}" type="pres">
      <dgm:prSet presAssocID="{320F140F-CA9B-0A45-84A1-9D4B718FB5F3}" presName="imgShp" presStyleLbl="fgImgPlace1" presStyleIdx="0" presStyleCnt="1" custLinFactNeighborX="-5849" custLinFactNeighborY="280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4D8228-2E3A-7942-BD18-22740E902E11}" type="pres">
      <dgm:prSet presAssocID="{320F140F-CA9B-0A45-84A1-9D4B718FB5F3}" presName="txShp" presStyleLbl="node1" presStyleIdx="0" presStyleCnt="1" custLinFactNeighborX="-156" custLinFactNeighborY="25594">
        <dgm:presLayoutVars>
          <dgm:bulletEnabled val="1"/>
        </dgm:presLayoutVars>
      </dgm:prSet>
      <dgm:spPr/>
    </dgm:pt>
  </dgm:ptLst>
  <dgm:cxnLst>
    <dgm:cxn modelId="{BB882A76-3401-B348-8077-CDD02B16ACC1}" type="presOf" srcId="{CC23092C-5E3C-BE41-9AEB-BA3D3CB073C8}" destId="{5C42F607-817D-CF49-85B5-DBE50E6DBAD7}" srcOrd="0" destOrd="0" presId="urn:microsoft.com/office/officeart/2005/8/layout/vList3#1"/>
    <dgm:cxn modelId="{A111F4B0-D076-8042-90C9-EEA3BCFD2EED}" type="presOf" srcId="{320F140F-CA9B-0A45-84A1-9D4B718FB5F3}" destId="{394D8228-2E3A-7942-BD18-22740E902E11}" srcOrd="0" destOrd="0" presId="urn:microsoft.com/office/officeart/2005/8/layout/vList3#1"/>
    <dgm:cxn modelId="{2B3D58C4-FDEF-4343-B4E4-3D343289E9BB}" srcId="{CC23092C-5E3C-BE41-9AEB-BA3D3CB073C8}" destId="{320F140F-CA9B-0A45-84A1-9D4B718FB5F3}" srcOrd="0" destOrd="0" parTransId="{9DDDB06F-7D90-7446-8EFB-C599469F631D}" sibTransId="{109CC0E9-2C03-C44C-BAD4-1F2D0FA9C499}"/>
    <dgm:cxn modelId="{5F4DE0CC-BCEE-8B4A-A142-678A746206E8}" type="presParOf" srcId="{5C42F607-817D-CF49-85B5-DBE50E6DBAD7}" destId="{1342EAD8-CDAF-5D4F-8639-38ED77835A09}" srcOrd="0" destOrd="0" presId="urn:microsoft.com/office/officeart/2005/8/layout/vList3#1"/>
    <dgm:cxn modelId="{C0ACEB60-1147-3A43-9B24-BF8C5F0E71DB}" type="presParOf" srcId="{1342EAD8-CDAF-5D4F-8639-38ED77835A09}" destId="{0A0554C7-2150-BE4A-BCF8-18973B7DCB4A}" srcOrd="0" destOrd="0" presId="urn:microsoft.com/office/officeart/2005/8/layout/vList3#1"/>
    <dgm:cxn modelId="{A38AEF2A-36D2-8F41-870B-F067FED1C183}" type="presParOf" srcId="{1342EAD8-CDAF-5D4F-8639-38ED77835A09}" destId="{394D8228-2E3A-7942-BD18-22740E902E1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8228-2E3A-7942-BD18-22740E902E11}">
      <dsp:nvSpPr>
        <dsp:cNvPr id="0" name=""/>
        <dsp:cNvSpPr/>
      </dsp:nvSpPr>
      <dsp:spPr>
        <a:xfrm rot="10800000">
          <a:off x="2287944" y="2681385"/>
          <a:ext cx="6080760" cy="306324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FFFF00"/>
              </a:solidFill>
            </a:rPr>
            <a:t>A </a:t>
          </a:r>
          <a:r>
            <a:rPr lang="en-US" sz="3000" u="sng" kern="1200" dirty="0">
              <a:solidFill>
                <a:schemeClr val="tx1"/>
              </a:solidFill>
            </a:rPr>
            <a:t>hypothesis</a:t>
          </a:r>
          <a:r>
            <a:rPr lang="en-US" sz="3000" kern="1200" dirty="0">
              <a:solidFill>
                <a:srgbClr val="FFFF00"/>
              </a:solidFill>
            </a:rPr>
            <a:t> is </a:t>
          </a:r>
          <a:r>
            <a:rPr lang="en-US" sz="3000" u="sng" kern="1200" dirty="0">
              <a:solidFill>
                <a:schemeClr val="tx1"/>
              </a:solidFill>
            </a:rPr>
            <a:t>NOT</a:t>
          </a:r>
          <a:r>
            <a:rPr lang="en-US" sz="3000" kern="1200" dirty="0">
              <a:solidFill>
                <a:srgbClr val="FFFF00"/>
              </a:solidFill>
            </a:rPr>
            <a:t> an educated guess!!!!! Rather, a </a:t>
          </a:r>
          <a:r>
            <a:rPr lang="en-US" sz="3000" u="sng" kern="1200" dirty="0">
              <a:solidFill>
                <a:schemeClr val="tx1"/>
              </a:solidFill>
            </a:rPr>
            <a:t>possible explanation </a:t>
          </a:r>
          <a:r>
            <a:rPr lang="en-US" sz="3000" kern="1200" dirty="0">
              <a:solidFill>
                <a:srgbClr val="FFFF00"/>
              </a:solidFill>
            </a:rPr>
            <a:t>to the observations or an answer to a question that can be tested. </a:t>
          </a:r>
        </a:p>
      </dsp:txBody>
      <dsp:txXfrm rot="10800000">
        <a:off x="3053754" y="2681385"/>
        <a:ext cx="5314950" cy="3063240"/>
      </dsp:txXfrm>
    </dsp:sp>
    <dsp:sp modelId="{0A0554C7-2150-BE4A-BCF8-18973B7DCB4A}">
      <dsp:nvSpPr>
        <dsp:cNvPr id="0" name=""/>
        <dsp:cNvSpPr/>
      </dsp:nvSpPr>
      <dsp:spPr>
        <a:xfrm>
          <a:off x="586641" y="2755332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F80F6-94DA-4374-805A-CD62D23FAF3F}" type="datetime1">
              <a:rPr lang="en-US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E4C668-D216-4349-9119-2391E50B56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AACCAF-2C50-4843-8D14-1B1EE47078D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3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55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1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52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43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23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13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34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1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55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07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7740650" y="6524625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>
                <a:solidFill>
                  <a:srgbClr val="000099"/>
                </a:solidFill>
                <a:latin typeface="Verdana" pitchFamily="34" charset="0"/>
              </a:rPr>
              <a:t>Page </a:t>
            </a:r>
            <a:fld id="{5CA5F2F6-868A-4F19-8D50-EC14190C3D7A}" type="slidenum">
              <a:rPr lang="fr-FR" sz="1400" b="1">
                <a:solidFill>
                  <a:srgbClr val="000099"/>
                </a:solidFill>
                <a:latin typeface="Verdana" pitchFamily="34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sz="1400" b="1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teacherspayteachers.com/Store/Science-Stuff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conservationbytes.com/2010/04/12/maggot-plants-mangrov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cardoloorsolorzano.blogspot.com/2014/03/prevencion-basada-en-evidencia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penclipart.org/detail/167093/stop-sign-by-davidblyon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Science Stu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9715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914400" y="64008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hlinkClick r:id="rId3"/>
              </a:rPr>
              <a:t>© Amy Brown – Science Stuff</a:t>
            </a: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304800" y="2590800"/>
            <a:ext cx="8527513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Introduction to Science</a:t>
            </a:r>
          </a:p>
          <a:p>
            <a:pPr algn="ctr">
              <a:defRPr/>
            </a:pPr>
            <a:r>
              <a:rPr lang="en-US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 and the Scientific Method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492375" cy="2438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ouseCentipedeThumbnai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2540000" cy="1905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8" descr="gif_science01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gif_science03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102711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181061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05000" cy="22256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1" descr="images-4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9606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cheetah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27432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rot="5400000">
            <a:off x="305594" y="3428206"/>
            <a:ext cx="6858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0" y="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100" b="1"/>
              <a:t>Step 1: </a:t>
            </a:r>
          </a:p>
          <a:p>
            <a:pPr algn="ctr" eaLnBrk="1" hangingPunct="1"/>
            <a:r>
              <a:rPr lang="en-US" sz="2100" b="1"/>
              <a:t>Observation / Asking a Question</a:t>
            </a:r>
            <a:endParaRPr lang="en-US" sz="2100"/>
          </a:p>
          <a:p>
            <a:pPr algn="ctr" eaLnBrk="1" hangingPunct="1"/>
            <a:endParaRPr lang="en-US" sz="21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800" y="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300" b="1"/>
              <a:t>Step 2:  Form a Hypothesis</a:t>
            </a:r>
            <a:endParaRPr lang="en-US" sz="2300"/>
          </a:p>
          <a:p>
            <a:pPr algn="ctr" eaLnBrk="1" hangingPunct="1"/>
            <a:endParaRPr lang="en-US" sz="23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143000"/>
            <a:ext cx="3581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500">
                <a:solidFill>
                  <a:srgbClr val="0000FF"/>
                </a:solidFill>
              </a:rPr>
              <a:t>A problem or a question must first be identified.  </a:t>
            </a:r>
          </a:p>
          <a:p>
            <a:pPr eaLnBrk="1" hangingPunct="1"/>
            <a:endParaRPr lang="en-US" sz="250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886200"/>
            <a:ext cx="3581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100">
                <a:solidFill>
                  <a:srgbClr val="0000FF"/>
                </a:solidFill>
              </a:rPr>
              <a:t>How much water can a root hair absorb?  </a:t>
            </a:r>
          </a:p>
          <a:p>
            <a:pPr eaLnBrk="1" hangingPunct="1"/>
            <a:endParaRPr lang="en-US" sz="2100">
              <a:solidFill>
                <a:srgbClr val="0000FF"/>
              </a:solidFill>
            </a:endParaRPr>
          </a:p>
          <a:p>
            <a:pPr eaLnBrk="1" hangingPunct="1"/>
            <a:r>
              <a:rPr lang="en-US" sz="2100">
                <a:solidFill>
                  <a:srgbClr val="0000FF"/>
                </a:solidFill>
              </a:rPr>
              <a:t>Why does a plant stem bend toward the light?  </a:t>
            </a:r>
          </a:p>
          <a:p>
            <a:pPr eaLnBrk="1" hangingPunct="1"/>
            <a:endParaRPr lang="en-US" sz="2100">
              <a:solidFill>
                <a:srgbClr val="0000FF"/>
              </a:solidFill>
            </a:endParaRPr>
          </a:p>
          <a:p>
            <a:pPr eaLnBrk="1" hangingPunct="1"/>
            <a:r>
              <a:rPr lang="en-US" sz="2100">
                <a:solidFill>
                  <a:srgbClr val="0000FF"/>
                </a:solidFill>
              </a:rPr>
              <a:t>What effect does temperature have on heart rate?</a:t>
            </a:r>
          </a:p>
          <a:p>
            <a:pPr eaLnBrk="1" hangingPunct="1"/>
            <a:endParaRPr lang="en-US" sz="2100">
              <a:solidFill>
                <a:srgbClr val="0000FF"/>
              </a:solidFill>
            </a:endParaRPr>
          </a:p>
        </p:txBody>
      </p:sp>
      <p:pic>
        <p:nvPicPr>
          <p:cNvPr id="10246" name="Picture 9" descr="ques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15922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38600" y="609600"/>
            <a:ext cx="4800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900">
                <a:solidFill>
                  <a:srgbClr val="FF0000"/>
                </a:solidFill>
              </a:rPr>
              <a:t>Hypothesis</a:t>
            </a:r>
          </a:p>
        </p:txBody>
      </p:sp>
      <p:pic>
        <p:nvPicPr>
          <p:cNvPr id="10248" name="Picture 1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931988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0" y="1295400"/>
            <a:ext cx="3352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500"/>
              <a:t>A possible explanation to the question or problem.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0" y="2590800"/>
            <a:ext cx="5334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>
                <a:solidFill>
                  <a:srgbClr val="2BC631"/>
                </a:solidFill>
              </a:rPr>
              <a:t>It is simply a prediction and has not yet been </a:t>
            </a:r>
            <a:r>
              <a:rPr lang="en-US" sz="2600">
                <a:solidFill>
                  <a:srgbClr val="262626"/>
                </a:solidFill>
              </a:rPr>
              <a:t>proven or disproven.  </a:t>
            </a:r>
          </a:p>
          <a:p>
            <a:pPr eaLnBrk="1" hangingPunct="1"/>
            <a:endParaRPr lang="en-US" sz="2600">
              <a:solidFill>
                <a:srgbClr val="2BC631"/>
              </a:solidFill>
            </a:endParaRPr>
          </a:p>
        </p:txBody>
      </p:sp>
      <p:pic>
        <p:nvPicPr>
          <p:cNvPr id="10251" name="Picture 14" descr="98405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2066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9800" y="3657601"/>
            <a:ext cx="3124200" cy="32778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300">
                <a:solidFill>
                  <a:srgbClr val="FF6600"/>
                </a:solidFill>
              </a:rPr>
              <a:t>It must be stated in a way that is testable.  </a:t>
            </a:r>
          </a:p>
          <a:p>
            <a:pPr eaLnBrk="1" hangingPunct="1"/>
            <a:r>
              <a:rPr lang="en-US" sz="2300">
                <a:solidFill>
                  <a:srgbClr val="FF6600"/>
                </a:solidFill>
              </a:rPr>
              <a:t>A statement is considered </a:t>
            </a:r>
            <a:r>
              <a:rPr lang="en-US" altLang="en-US" sz="2300">
                <a:solidFill>
                  <a:srgbClr val="FF6600"/>
                </a:solidFill>
              </a:rPr>
              <a:t>“</a:t>
            </a:r>
            <a:r>
              <a:rPr lang="en-US" sz="2300">
                <a:solidFill>
                  <a:srgbClr val="FF6600"/>
                </a:solidFill>
              </a:rPr>
              <a:t>testable</a:t>
            </a:r>
            <a:r>
              <a:rPr lang="en-US" altLang="en-US" sz="2300">
                <a:solidFill>
                  <a:srgbClr val="FF6600"/>
                </a:solidFill>
              </a:rPr>
              <a:t>”</a:t>
            </a:r>
            <a:r>
              <a:rPr lang="en-US" sz="2300">
                <a:solidFill>
                  <a:srgbClr val="FF6600"/>
                </a:solidFill>
              </a:rPr>
              <a:t> if evidence can be collected that either does or does not support it.</a:t>
            </a:r>
          </a:p>
          <a:p>
            <a:pPr eaLnBrk="1" hangingPunct="1"/>
            <a:endParaRPr lang="en-US" sz="23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81400" y="0"/>
            <a:ext cx="5562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b="1"/>
              <a:t>Step 3:  Designing a Controlled Experiment</a:t>
            </a:r>
            <a:endParaRPr lang="en-US" sz="2800"/>
          </a:p>
          <a:p>
            <a:pPr algn="ctr" eaLnBrk="1" hangingPunct="1"/>
            <a:endParaRPr lang="en-US" sz="28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0" y="1066800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1.  The factors in an experiment that can be changed are called </a:t>
            </a:r>
            <a:r>
              <a:rPr lang="en-US" sz="1600" u="sng">
                <a:solidFill>
                  <a:srgbClr val="FF6600"/>
                </a:solidFill>
              </a:rPr>
              <a:t>variables</a:t>
            </a:r>
            <a:r>
              <a:rPr lang="en-US" sz="1600">
                <a:solidFill>
                  <a:srgbClr val="FF6600"/>
                </a:solidFill>
              </a:rPr>
              <a:t>.</a:t>
            </a:r>
            <a:r>
              <a:rPr lang="en-US" sz="1600"/>
              <a:t>   Some example of variables would be:  changing the temperature, the amount of light present, time, concentration of solutions used.</a:t>
            </a:r>
          </a:p>
          <a:p>
            <a:pPr eaLnBrk="1" hangingPunct="1"/>
            <a:endParaRPr lang="en-US" sz="16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2133600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2.  A controlled experiment works with </a:t>
            </a:r>
            <a:r>
              <a:rPr lang="en-US" sz="1600" u="sng">
                <a:solidFill>
                  <a:srgbClr val="FF6600"/>
                </a:solidFill>
              </a:rPr>
              <a:t>one variable at a time</a:t>
            </a:r>
            <a:r>
              <a:rPr lang="en-US" sz="1600">
                <a:solidFill>
                  <a:srgbClr val="FF6600"/>
                </a:solidFill>
              </a:rPr>
              <a:t>.  </a:t>
            </a:r>
            <a:r>
              <a:rPr lang="en-US" sz="1600"/>
              <a:t>If several variables were changed at the same time, the scientist would not know which variable was responsible for the observed results.</a:t>
            </a:r>
          </a:p>
          <a:p>
            <a:pPr eaLnBrk="1" hangingPunct="1"/>
            <a:endParaRPr lang="en-US" sz="1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276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3.  In a </a:t>
            </a:r>
            <a:r>
              <a:rPr lang="en-US" altLang="en-US" sz="1600">
                <a:solidFill>
                  <a:srgbClr val="FF6600"/>
                </a:solidFill>
              </a:rPr>
              <a:t>“</a:t>
            </a:r>
            <a:r>
              <a:rPr lang="en-US" altLang="ja-JP" sz="1600" u="sng">
                <a:solidFill>
                  <a:srgbClr val="FF6600"/>
                </a:solidFill>
              </a:rPr>
              <a:t>controlled experiment</a:t>
            </a:r>
            <a:r>
              <a:rPr lang="en-US" altLang="en-US" sz="1600">
                <a:solidFill>
                  <a:srgbClr val="FF6600"/>
                </a:solidFill>
              </a:rPr>
              <a:t>”</a:t>
            </a:r>
            <a:r>
              <a:rPr lang="en-US" altLang="ja-JP" sz="1600">
                <a:solidFill>
                  <a:srgbClr val="FF6600"/>
                </a:solidFill>
              </a:rPr>
              <a:t> </a:t>
            </a:r>
            <a:r>
              <a:rPr lang="en-US" altLang="ja-JP" sz="1600"/>
              <a:t>only one variable is changed at a time.  All other variables should be unchanged or </a:t>
            </a:r>
            <a:r>
              <a:rPr lang="en-US" altLang="en-US" sz="1600"/>
              <a:t>“</a:t>
            </a:r>
            <a:r>
              <a:rPr lang="en-US" altLang="ja-JP" sz="1600"/>
              <a:t>controlled</a:t>
            </a:r>
            <a:r>
              <a:rPr lang="en-US" altLang="en-US" sz="1600"/>
              <a:t>”</a:t>
            </a:r>
            <a:r>
              <a:rPr lang="en-US" altLang="ja-JP" sz="1600"/>
              <a:t>.</a:t>
            </a:r>
          </a:p>
          <a:p>
            <a:pPr eaLnBrk="1" hangingPunct="1"/>
            <a:endParaRPr lang="en-US" sz="1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9624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4.  An experiment is based on the comparison between a ____________ with an ________________.</a:t>
            </a:r>
          </a:p>
          <a:p>
            <a:pPr eaLnBrk="1" hangingPunct="1"/>
            <a:endParaRPr lang="en-US" sz="18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3600" y="3962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6600"/>
                </a:solidFill>
              </a:rPr>
              <a:t>control group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41910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6600"/>
                </a:solidFill>
              </a:rPr>
              <a:t>experimental group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4648200"/>
            <a:ext cx="685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a)  These two groups are identical except for one factor.</a:t>
            </a:r>
          </a:p>
          <a:p>
            <a:pPr eaLnBrk="1" hangingPunct="1"/>
            <a:r>
              <a:rPr lang="en-US" sz="1800"/>
              <a:t>b)  The control group serves as the comparison.  It is the same as the experiment group, except that the one variable that is being tested is removed.</a:t>
            </a:r>
          </a:p>
          <a:p>
            <a:pPr eaLnBrk="1" hangingPunct="1"/>
            <a:r>
              <a:rPr lang="en-US" sz="1800"/>
              <a:t>c)  The experimental group shows the effect of the variable that is being tested.</a:t>
            </a:r>
          </a:p>
          <a:p>
            <a:pPr eaLnBrk="1" hangingPunct="1"/>
            <a:endParaRPr lang="en-US" sz="1800"/>
          </a:p>
        </p:txBody>
      </p:sp>
      <p:pic>
        <p:nvPicPr>
          <p:cNvPr id="11273" name="Picture 11" descr="MC900287501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98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32454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1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886200" y="228600"/>
            <a:ext cx="48768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200">
                <a:solidFill>
                  <a:srgbClr val="FF0000"/>
                </a:solidFill>
              </a:rPr>
              <a:t>Example:</a:t>
            </a:r>
            <a:r>
              <a:rPr lang="en-US" sz="2200"/>
              <a:t>  In order to test the effectiveness of a new vaccine, 50 volunteers are selected and divided into two groups.  One group will be the control group and the other will be the experimental group.  Both groups are given a pill to take that is identical in size, shape, color and texture.  </a:t>
            </a:r>
          </a:p>
          <a:p>
            <a:pPr eaLnBrk="1" hangingPunct="1"/>
            <a:endParaRPr lang="en-US" sz="2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886200"/>
            <a:ext cx="495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Describe the control group.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 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Describe the experimental group.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 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What variables are kept constant? 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 </a:t>
            </a:r>
          </a:p>
          <a:p>
            <a:pPr eaLnBrk="1" hangingPunct="1"/>
            <a:r>
              <a:rPr lang="en-US" sz="2200" b="1">
                <a:solidFill>
                  <a:srgbClr val="CB3BAE"/>
                </a:solidFill>
              </a:rPr>
              <a:t>What variable is being changed?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14800" y="358140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Even though the volunteers are given identical looking pills, the control group will not actually receive the vaccine.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46482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This group will receive the vaccine.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3000" y="52578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/>
              <a:t>The size, shape, color, and texture of the pill.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3000" y="60198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2BC631"/>
                </a:solidFill>
              </a:rPr>
              <a:t>Whether or not the pill contains the vaccine.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MC900233087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6398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MC900300858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2216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>
                <a:ea typeface="ＭＳ Ｐゴシック" pitchFamily="34" charset="-128"/>
              </a:rPr>
              <a:t>There are two variables in an experiment: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914400"/>
            <a:ext cx="3124200" cy="2400300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04813" indent="-404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500">
                <a:solidFill>
                  <a:srgbClr val="222268"/>
                </a:solidFill>
              </a:rPr>
              <a:t>a) The independent variable is the variable that is </a:t>
            </a:r>
            <a:r>
              <a:rPr lang="en-US" sz="2500">
                <a:solidFill>
                  <a:srgbClr val="800000"/>
                </a:solidFill>
              </a:rPr>
              <a:t>deliberately changed by the scientist</a:t>
            </a:r>
            <a:r>
              <a:rPr lang="en-US" sz="2500">
                <a:solidFill>
                  <a:srgbClr val="222268"/>
                </a:solidFill>
              </a:rPr>
              <a:t>.</a:t>
            </a:r>
            <a:endParaRPr lang="en-US" sz="250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3717925"/>
            <a:ext cx="4419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/>
              <a:t>b) The dependent variable is the </a:t>
            </a:r>
            <a:r>
              <a:rPr lang="en-US" sz="2200">
                <a:solidFill>
                  <a:srgbClr val="FF0000"/>
                </a:solidFill>
              </a:rPr>
              <a:t>one observed during the experiment.  </a:t>
            </a:r>
            <a:r>
              <a:rPr lang="en-US" sz="2200"/>
              <a:t>The dependent variable is the data we collect during the experiment.  This data is collected as a result of changing the independent variable.</a:t>
            </a:r>
          </a:p>
          <a:p>
            <a:pPr eaLnBrk="1" hangingPunct="1"/>
            <a:endParaRPr lang="en-US" sz="22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1200" y="609600"/>
            <a:ext cx="3352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c) In the above example, what is the independent variable?  </a:t>
            </a:r>
          </a:p>
          <a:p>
            <a:pPr eaLnBrk="1" hangingPunct="1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91200" y="1981200"/>
            <a:ext cx="3352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500">
                <a:solidFill>
                  <a:srgbClr val="FF6600"/>
                </a:solidFill>
              </a:rPr>
              <a:t>It is the addition of the vaccine to the pills that were given to the volunteers.</a:t>
            </a:r>
          </a:p>
          <a:p>
            <a:pPr eaLnBrk="1" hangingPunct="1"/>
            <a:endParaRPr lang="en-US" sz="250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72200" y="3657600"/>
            <a:ext cx="297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404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1E4649"/>
                </a:solidFill>
              </a:rPr>
              <a:t>d) 	In the above example, what is the dependent variable? </a:t>
            </a:r>
          </a:p>
          <a:p>
            <a:pPr eaLnBrk="1" hangingPunct="1"/>
            <a:endParaRPr lang="en-US">
              <a:solidFill>
                <a:srgbClr val="1E4649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9800" y="5287963"/>
            <a:ext cx="289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The observed health of the people receiving the pills.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400" b="1">
                <a:ea typeface="ＭＳ Ｐゴシック" pitchFamily="34" charset="-128"/>
              </a:rPr>
              <a:t>Step 4:  Recording and Analyzing Results</a:t>
            </a:r>
            <a:br>
              <a:rPr lang="en-US" sz="3400">
                <a:ea typeface="ＭＳ Ｐゴシック" pitchFamily="34" charset="-128"/>
              </a:rPr>
            </a:br>
            <a:endParaRPr lang="en-US" sz="3400">
              <a:ea typeface="ＭＳ Ｐゴシック" pitchFamily="34" charset="-128"/>
            </a:endParaRPr>
          </a:p>
        </p:txBody>
      </p:sp>
      <p:pic>
        <p:nvPicPr>
          <p:cNvPr id="14338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578326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28600" y="838200"/>
            <a:ext cx="8534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900">
                <a:solidFill>
                  <a:srgbClr val="CB3BAE"/>
                </a:solidFill>
              </a:rPr>
              <a:t>1.  The data that has been collected must be organized and analyzed to determine whether the data are reliable.</a:t>
            </a:r>
          </a:p>
          <a:p>
            <a:pPr eaLnBrk="1" hangingPunct="1"/>
            <a:endParaRPr lang="en-US" sz="2900">
              <a:solidFill>
                <a:srgbClr val="CB3BA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2209800"/>
            <a:ext cx="3048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800">
                <a:solidFill>
                  <a:srgbClr val="222268"/>
                </a:solidFill>
              </a:rPr>
              <a:t>2.  Does the data support or not support the hypothesis?</a:t>
            </a:r>
          </a:p>
          <a:p>
            <a:pPr eaLnBrk="1" hangingPunct="1"/>
            <a:endParaRPr lang="en-US" sz="3800">
              <a:solidFill>
                <a:srgbClr val="2222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>
                <a:ea typeface="ＭＳ Ｐゴシック" pitchFamily="34" charset="-128"/>
              </a:rPr>
              <a:t>Step 5:  Drawing Conclusions</a:t>
            </a:r>
            <a:br>
              <a:rPr lang="en-US" sz="3600">
                <a:ea typeface="ＭＳ Ｐゴシック" pitchFamily="34" charset="-128"/>
              </a:rPr>
            </a:br>
            <a:endParaRPr lang="en-US" sz="360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6106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900" dirty="0">
                <a:solidFill>
                  <a:srgbClr val="800000"/>
                </a:solidFill>
                <a:latin typeface="Arial" pitchFamily="31" charset="0"/>
                <a:ea typeface="+mn-ea"/>
              </a:rPr>
              <a:t>The evidence from the experiment is used to determine if the hypothesis is </a:t>
            </a:r>
            <a:r>
              <a:rPr lang="en-US" sz="2900" u="sng" dirty="0">
                <a:solidFill>
                  <a:schemeClr val="accent1">
                    <a:lumMod val="25000"/>
                  </a:schemeClr>
                </a:solidFill>
                <a:latin typeface="Arial" pitchFamily="31" charset="0"/>
                <a:ea typeface="+mn-ea"/>
              </a:rPr>
              <a:t>proven or disproven. 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04800" y="2057400"/>
            <a:ext cx="4267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100"/>
              <a:t>Experiments must be repeated over and over.  When repeated, the results should always be the same before a valid conclusion can be reached.  </a:t>
            </a:r>
          </a:p>
          <a:p>
            <a:pPr eaLnBrk="1" hangingPunct="1"/>
            <a:endParaRPr lang="en-US" sz="3100"/>
          </a:p>
        </p:txBody>
      </p:sp>
      <p:pic>
        <p:nvPicPr>
          <p:cNvPr id="15364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3248025"/>
            <a:ext cx="433228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a typeface="ＭＳ Ｐゴシック" pitchFamily="34" charset="-128"/>
              </a:rPr>
              <a:t>What is Science?</a:t>
            </a:r>
          </a:p>
        </p:txBody>
      </p:sp>
      <p:pic>
        <p:nvPicPr>
          <p:cNvPr id="4098" name="Picture 2" descr="202057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885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DownloadedFil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0"/>
            <a:ext cx="210343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00" y="2646362"/>
            <a:ext cx="1985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53453" y="1087438"/>
            <a:ext cx="3505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 dirty="0">
                <a:solidFill>
                  <a:srgbClr val="FF0000"/>
                </a:solidFill>
              </a:rPr>
              <a:t>1.  Science deals only with the </a:t>
            </a:r>
            <a:r>
              <a:rPr lang="en-US" sz="2600" u="sng" dirty="0"/>
              <a:t>natural world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3886200"/>
            <a:ext cx="266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/>
              <a:t>2.  Scientists: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267200"/>
            <a:ext cx="365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collect and organize information in a careful, orderly way, looking for </a:t>
            </a:r>
            <a:r>
              <a:rPr lang="en-US" u="sng" dirty="0">
                <a:solidFill>
                  <a:srgbClr val="FF0000"/>
                </a:solidFill>
              </a:rPr>
              <a:t>patterns and connections.  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8800" y="3429000"/>
            <a:ext cx="3733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>
                <a:solidFill>
                  <a:srgbClr val="008000"/>
                </a:solidFill>
              </a:rPr>
              <a:t>3.  Scientists propose ___________ that can be ______ by examining evidence.</a:t>
            </a:r>
          </a:p>
          <a:p>
            <a:pPr eaLnBrk="1" hangingPunct="1"/>
            <a:endParaRPr lang="en-US" sz="260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810000"/>
            <a:ext cx="266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>
                <a:solidFill>
                  <a:srgbClr val="FF0000"/>
                </a:solidFill>
              </a:rPr>
              <a:t>explanations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4191000"/>
            <a:ext cx="1828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>
                <a:solidFill>
                  <a:srgbClr val="FF0000"/>
                </a:solidFill>
              </a:rPr>
              <a:t>tested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03B997-FE86-42E4-844A-9508C5AC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7DFAA-7DC1-4D6E-A224-8D4824650751}"/>
              </a:ext>
            </a:extLst>
          </p:cNvPr>
          <p:cNvSpPr txBox="1"/>
          <p:nvPr/>
        </p:nvSpPr>
        <p:spPr>
          <a:xfrm>
            <a:off x="755576" y="476672"/>
            <a:ext cx="6048672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600" dirty="0">
                <a:latin typeface="+mn-lt"/>
                <a:ea typeface="ＭＳ Ｐゴシック" pitchFamily="-111" charset="-128"/>
              </a:rPr>
              <a:t>The goal of science is to investigate and understand </a:t>
            </a:r>
            <a:r>
              <a:rPr lang="en-US" sz="3600" u="sng" dirty="0">
                <a:solidFill>
                  <a:srgbClr val="FF0000"/>
                </a:solidFill>
                <a:latin typeface="+mn-lt"/>
                <a:ea typeface="ＭＳ Ｐゴシック" pitchFamily="-111" charset="-128"/>
              </a:rPr>
              <a:t>nature</a:t>
            </a:r>
            <a:r>
              <a:rPr lang="en-US" sz="3600" dirty="0">
                <a:solidFill>
                  <a:srgbClr val="FF0000"/>
                </a:solidFill>
                <a:latin typeface="+mn-lt"/>
                <a:ea typeface="ＭＳ Ｐゴシック" pitchFamily="-111" charset="-128"/>
              </a:rPr>
              <a:t>, </a:t>
            </a:r>
            <a:r>
              <a:rPr lang="en-US" sz="3600" dirty="0">
                <a:latin typeface="+mn-lt"/>
                <a:ea typeface="ＭＳ Ｐゴシック" pitchFamily="-111" charset="-128"/>
              </a:rPr>
              <a:t>to explain events in nature, and to useful </a:t>
            </a:r>
            <a:r>
              <a:rPr lang="en-US" sz="3600" u="sng" dirty="0">
                <a:solidFill>
                  <a:srgbClr val="FF0000"/>
                </a:solidFill>
                <a:latin typeface="+mn-lt"/>
                <a:ea typeface="ＭＳ Ｐゴシック" pitchFamily="-111" charset="-128"/>
              </a:rPr>
              <a:t>predictions.</a:t>
            </a:r>
          </a:p>
        </p:txBody>
      </p:sp>
      <p:pic>
        <p:nvPicPr>
          <p:cNvPr id="4" name="Content Placeholder 3" descr="A group of palm trees next to a body of water&#10;&#10;Description automatically generated">
            <a:extLst>
              <a:ext uri="{FF2B5EF4-FFF2-40B4-BE49-F238E27FC236}">
                <a16:creationId xmlns:a16="http://schemas.microsoft.com/office/drawing/2014/main" id="{684FCBFD-AAEC-4532-8F10-3D414B0EBB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79912" y="2924944"/>
            <a:ext cx="4038600" cy="2692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BE35B-D008-4A3B-AB37-9491D7FE17A7}"/>
              </a:ext>
            </a:extLst>
          </p:cNvPr>
          <p:cNvSpPr txBox="1"/>
          <p:nvPr/>
        </p:nvSpPr>
        <p:spPr>
          <a:xfrm>
            <a:off x="4648200" y="5209381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nservationbytes.com/2010/04/12/maggot-plants-mangrov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549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676400" y="0"/>
            <a:ext cx="5791200" cy="1143000"/>
          </a:xfrm>
          <a:solidFill>
            <a:srgbClr val="2D2D8A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20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How is Science Done?</a:t>
            </a:r>
          </a:p>
        </p:txBody>
      </p:sp>
      <p:pic>
        <p:nvPicPr>
          <p:cNvPr id="6147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796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512" y="2564904"/>
            <a:ext cx="36576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700" dirty="0"/>
              <a:t>An </a:t>
            </a:r>
            <a:r>
              <a:rPr lang="en-US" sz="2700" u="sng" dirty="0">
                <a:solidFill>
                  <a:srgbClr val="FF0000"/>
                </a:solidFill>
              </a:rPr>
              <a:t>observation</a:t>
            </a:r>
            <a:r>
              <a:rPr lang="en-US" sz="2700" dirty="0"/>
              <a:t> is using one or more senses to gather information, called data.  </a:t>
            </a:r>
          </a:p>
          <a:p>
            <a:pPr eaLnBrk="1" hangingPunct="1"/>
            <a:endParaRPr lang="en-US" sz="2700" dirty="0"/>
          </a:p>
          <a:p>
            <a:pPr eaLnBrk="1" hangingPunct="1"/>
            <a:endParaRPr lang="en-US" sz="2700" dirty="0"/>
          </a:p>
        </p:txBody>
      </p:sp>
      <p:pic>
        <p:nvPicPr>
          <p:cNvPr id="8" name="Picture 7" descr="observ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0384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33400" y="304800"/>
            <a:ext cx="81534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700" b="1">
                <a:solidFill>
                  <a:srgbClr val="FF0000"/>
                </a:solidFill>
              </a:rPr>
              <a:t>There are two types of data: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076700" y="1783140"/>
            <a:ext cx="4191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100" u="sng" dirty="0"/>
              <a:t>Quantitative</a:t>
            </a:r>
            <a:r>
              <a:rPr lang="en-US" sz="3100" dirty="0">
                <a:solidFill>
                  <a:srgbClr val="FFFF00"/>
                </a:solidFill>
              </a:rPr>
              <a:t> involves numbers or counting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43400" y="3124200"/>
            <a:ext cx="4267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100" u="sng" dirty="0">
                <a:solidFill>
                  <a:srgbClr val="FFFF00"/>
                </a:solidFill>
              </a:rPr>
              <a:t>Qualitative</a:t>
            </a:r>
            <a:r>
              <a:rPr lang="en-US" sz="3100" dirty="0"/>
              <a:t> involves characteristics that are not easily measured (words, qualities: color, feel, smell, etc.</a:t>
            </a:r>
          </a:p>
          <a:p>
            <a:pPr eaLnBrk="1" hangingPunct="1"/>
            <a:r>
              <a:rPr lang="en-US" sz="31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85FCAD-D019-40A8-BF83-2DD85ECA3A1D}"/>
              </a:ext>
            </a:extLst>
          </p:cNvPr>
          <p:cNvSpPr txBox="1"/>
          <p:nvPr/>
        </p:nvSpPr>
        <p:spPr>
          <a:xfrm>
            <a:off x="179512" y="781012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 </a:t>
            </a:r>
            <a:r>
              <a:rPr lang="en-US" sz="3600" u="sng" dirty="0">
                <a:solidFill>
                  <a:srgbClr val="FF0000"/>
                </a:solidFill>
              </a:rPr>
              <a:t>inference</a:t>
            </a:r>
            <a:r>
              <a:rPr lang="en-US" sz="3600" dirty="0"/>
              <a:t> is a logical explanation of the data based on prior knowledge and experience.</a:t>
            </a:r>
          </a:p>
          <a:p>
            <a:endParaRPr lang="en-US" sz="3600" dirty="0"/>
          </a:p>
          <a:p>
            <a:r>
              <a:rPr lang="en-US" sz="3600" dirty="0"/>
              <a:t>Example: </a:t>
            </a:r>
          </a:p>
          <a:p>
            <a:r>
              <a:rPr lang="en-US" sz="3600" dirty="0"/>
              <a:t>Observation – I </a:t>
            </a:r>
            <a:br>
              <a:rPr lang="en-US" sz="3600" dirty="0"/>
            </a:br>
            <a:r>
              <a:rPr lang="en-US" sz="3600" dirty="0"/>
              <a:t>see footprints.</a:t>
            </a:r>
          </a:p>
          <a:p>
            <a:r>
              <a:rPr lang="en-US" sz="3600" dirty="0"/>
              <a:t>Inference – the </a:t>
            </a:r>
          </a:p>
          <a:p>
            <a:r>
              <a:rPr lang="en-US" sz="3600" dirty="0"/>
              <a:t>burglar must </a:t>
            </a:r>
          </a:p>
          <a:p>
            <a:r>
              <a:rPr lang="en-US" sz="3600" dirty="0"/>
              <a:t>have been here.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6163EC-006D-4A72-90C8-8758DB6DF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5896" y="3154208"/>
            <a:ext cx="5053341" cy="3023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F524D-E3DD-4CD3-9BCB-36196C7B99AF}"/>
              </a:ext>
            </a:extLst>
          </p:cNvPr>
          <p:cNvSpPr txBox="1"/>
          <p:nvPr/>
        </p:nvSpPr>
        <p:spPr>
          <a:xfrm>
            <a:off x="6012160" y="6268119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ricardoloorsolorzano.blogspot.com/2014/03/prevencion-basada-en-evidencia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3123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68343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00C469-BB1B-41AC-A4CC-865CBDD6116A}"/>
              </a:ext>
            </a:extLst>
          </p:cNvPr>
          <p:cNvSpPr txBox="1"/>
          <p:nvPr/>
        </p:nvSpPr>
        <p:spPr>
          <a:xfrm>
            <a:off x="2429508" y="47667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Experimental Needs</a:t>
            </a:r>
          </a:p>
          <a:p>
            <a:endParaRPr lang="en-US" sz="3200" u="sng" dirty="0"/>
          </a:p>
          <a:p>
            <a:r>
              <a:rPr lang="en-US" sz="3200" dirty="0"/>
              <a:t>A Specific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CDDAD6-8C7C-4CFE-9748-ACA5DBCF74D6}"/>
              </a:ext>
            </a:extLst>
          </p:cNvPr>
          <p:cNvGrpSpPr/>
          <p:nvPr/>
        </p:nvGrpSpPr>
        <p:grpSpPr>
          <a:xfrm>
            <a:off x="2277238" y="1639266"/>
            <a:ext cx="6543235" cy="3579468"/>
            <a:chOff x="2277237" y="3874144"/>
            <a:chExt cx="6080760" cy="2982471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211BF08A-8B06-4858-94E8-D1D26ACF7335}"/>
                </a:ext>
              </a:extLst>
            </p:cNvPr>
            <p:cNvSpPr/>
            <p:nvPr/>
          </p:nvSpPr>
          <p:spPr>
            <a:xfrm rot="10800000">
              <a:off x="2277237" y="3874144"/>
              <a:ext cx="6080760" cy="2982470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400000"/>
                <a:satOff val="-50003"/>
                <a:lumOff val="60001"/>
                <a:alphaOff val="0"/>
              </a:schemeClr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99FA0238-2306-4E48-97A8-2CC695A44027}"/>
                </a:ext>
              </a:extLst>
            </p:cNvPr>
            <p:cNvSpPr txBox="1"/>
            <p:nvPr/>
          </p:nvSpPr>
          <p:spPr>
            <a:xfrm>
              <a:off x="3022855" y="3874144"/>
              <a:ext cx="5149546" cy="2982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15187" tIns="110490" rIns="206248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>
                  <a:solidFill>
                    <a:srgbClr val="660066"/>
                  </a:solidFill>
                </a:rPr>
                <a:t>A hypothesis must be stated in a way that makes it “testable”.  </a:t>
              </a:r>
            </a:p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dirty="0">
                  <a:solidFill>
                    <a:srgbClr val="660066"/>
                  </a:solidFill>
                </a:rPr>
                <a:t>Hypothesis statements should be written as an </a:t>
              </a:r>
              <a:r>
                <a:rPr lang="en-US" sz="2900" u="sng" dirty="0">
                  <a:solidFill>
                    <a:schemeClr val="tx1"/>
                  </a:solidFill>
                </a:rPr>
                <a:t>if/then statement</a:t>
              </a:r>
              <a:r>
                <a:rPr lang="en-US" sz="2900" dirty="0">
                  <a:solidFill>
                    <a:srgbClr val="660066"/>
                  </a:solidFill>
                </a:rPr>
                <a:t>.  If I  do </a:t>
              </a:r>
              <a:r>
                <a:rPr lang="en-US" sz="2900" u="sng" dirty="0">
                  <a:solidFill>
                    <a:schemeClr val="tx1"/>
                  </a:solidFill>
                </a:rPr>
                <a:t>this</a:t>
              </a:r>
              <a:r>
                <a:rPr lang="en-US" sz="2900" dirty="0">
                  <a:solidFill>
                    <a:srgbClr val="660066"/>
                  </a:solidFill>
                </a:rPr>
                <a:t>, then </a:t>
              </a:r>
              <a:r>
                <a:rPr lang="en-US" sz="2900" u="sng" dirty="0">
                  <a:solidFill>
                    <a:schemeClr val="tx1"/>
                  </a:solidFill>
                </a:rPr>
                <a:t>that</a:t>
              </a:r>
              <a:r>
                <a:rPr lang="en-US" sz="2900" dirty="0">
                  <a:solidFill>
                    <a:srgbClr val="660066"/>
                  </a:solidFill>
                </a:rPr>
                <a:t> will happen.</a:t>
              </a:r>
              <a:endParaRPr lang="en-US" sz="2900" kern="1200" dirty="0">
                <a:solidFill>
                  <a:srgbClr val="660066"/>
                </a:solidFill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753F272-BA2E-48CD-8B3B-545864F2ABBD}"/>
              </a:ext>
            </a:extLst>
          </p:cNvPr>
          <p:cNvSpPr/>
          <p:nvPr/>
        </p:nvSpPr>
        <p:spPr>
          <a:xfrm>
            <a:off x="899592" y="1772816"/>
            <a:ext cx="2982470" cy="298247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-14400000"/>
              <a:satOff val="-20314"/>
              <a:lumOff val="210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 descr="A stop sign&#10;&#10;Description automatically generated">
            <a:extLst>
              <a:ext uri="{FF2B5EF4-FFF2-40B4-BE49-F238E27FC236}">
                <a16:creationId xmlns:a16="http://schemas.microsoft.com/office/drawing/2014/main" id="{25DE9161-912B-4541-B132-B6C3A0E4D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06721" y="5425102"/>
            <a:ext cx="1388723" cy="13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34" charset="-128"/>
              </a:rPr>
              <a:t>Scientific Methods</a:t>
            </a:r>
          </a:p>
        </p:txBody>
      </p:sp>
      <p:pic>
        <p:nvPicPr>
          <p:cNvPr id="9218" name="Picture 2" descr="214726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952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295400"/>
            <a:ext cx="51816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chemeClr val="accent1">
                    <a:lumMod val="25000"/>
                  </a:schemeClr>
                </a:solidFill>
                <a:latin typeface="Arial" pitchFamily="-111" charset="0"/>
                <a:ea typeface="+mn-ea"/>
              </a:rPr>
              <a:t>The scientific method is: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1905000"/>
            <a:ext cx="5638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500">
                <a:solidFill>
                  <a:srgbClr val="0000FF"/>
                </a:solidFill>
              </a:rPr>
              <a:t>A series of steps used by scientists to solve a problem or answer a question.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2971800"/>
            <a:ext cx="56388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</a:rPr>
              <a:t>The Steps to the Scientific Method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</a:rPr>
              <a:t>Observation / Asking a Question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</a:rPr>
              <a:t>Form a Hypothesis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</a:rPr>
              <a:t>Design a Controlled Experiment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</a:rPr>
              <a:t>Record and Analyze Results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700" dirty="0">
                <a:solidFill>
                  <a:srgbClr val="660066"/>
                </a:solidFill>
                <a:latin typeface="Arial" pitchFamily="-111" charset="0"/>
                <a:ea typeface="+mn-ea"/>
              </a:rPr>
              <a:t>Draw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898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Modèle par défaut</vt:lpstr>
      <vt:lpstr>PowerPoint Presentation</vt:lpstr>
      <vt:lpstr>What is Science?</vt:lpstr>
      <vt:lpstr>PowerPoint Presentation</vt:lpstr>
      <vt:lpstr>How is Science Done?</vt:lpstr>
      <vt:lpstr>PowerPoint Presentation</vt:lpstr>
      <vt:lpstr>PowerPoint Presentation</vt:lpstr>
      <vt:lpstr>PowerPoint Presentation</vt:lpstr>
      <vt:lpstr>PowerPoint Presentation</vt:lpstr>
      <vt:lpstr>Scientific Methods</vt:lpstr>
      <vt:lpstr>PowerPoint Presentation</vt:lpstr>
      <vt:lpstr>PowerPoint Presentation</vt:lpstr>
      <vt:lpstr>PowerPoint Presentation</vt:lpstr>
      <vt:lpstr>There are two variables in an experiment:</vt:lpstr>
      <vt:lpstr>Step 4:  Recording and Analyzing Results </vt:lpstr>
      <vt:lpstr>Step 5:  Drawing 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Gray</dc:creator>
  <cp:lastModifiedBy>Donna Gray</cp:lastModifiedBy>
  <cp:revision>5</cp:revision>
  <dcterms:created xsi:type="dcterms:W3CDTF">2019-09-05T02:21:23Z</dcterms:created>
  <dcterms:modified xsi:type="dcterms:W3CDTF">2019-09-05T02:58:17Z</dcterms:modified>
</cp:coreProperties>
</file>