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5" r:id="rId4"/>
    <p:sldId id="275" r:id="rId5"/>
    <p:sldId id="258" r:id="rId6"/>
    <p:sldId id="259" r:id="rId7"/>
    <p:sldId id="284" r:id="rId8"/>
    <p:sldId id="260" r:id="rId9"/>
    <p:sldId id="282" r:id="rId10"/>
    <p:sldId id="311" r:id="rId11"/>
    <p:sldId id="283" r:id="rId12"/>
    <p:sldId id="307" r:id="rId13"/>
    <p:sldId id="291" r:id="rId14"/>
    <p:sldId id="261" r:id="rId15"/>
    <p:sldId id="286" r:id="rId16"/>
    <p:sldId id="276" r:id="rId17"/>
    <p:sldId id="277" r:id="rId18"/>
    <p:sldId id="279" r:id="rId19"/>
    <p:sldId id="280" r:id="rId20"/>
    <p:sldId id="273" r:id="rId21"/>
    <p:sldId id="272" r:id="rId22"/>
    <p:sldId id="292" r:id="rId23"/>
    <p:sldId id="293" r:id="rId24"/>
    <p:sldId id="294" r:id="rId25"/>
    <p:sldId id="301" r:id="rId26"/>
    <p:sldId id="296" r:id="rId27"/>
    <p:sldId id="308" r:id="rId28"/>
    <p:sldId id="298" r:id="rId29"/>
    <p:sldId id="309" r:id="rId30"/>
    <p:sldId id="310" r:id="rId31"/>
    <p:sldId id="29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21C6E7"/>
    <a:srgbClr val="2DC7C7"/>
    <a:srgbClr val="336600"/>
    <a:srgbClr val="BEF4DA"/>
    <a:srgbClr val="BBE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291" autoAdjust="0"/>
  </p:normalViewPr>
  <p:slideViewPr>
    <p:cSldViewPr snapToGrid="0">
      <p:cViewPr>
        <p:scale>
          <a:sx n="69" d="100"/>
          <a:sy n="69" d="100"/>
        </p:scale>
        <p:origin x="810" y="48"/>
      </p:cViewPr>
      <p:guideLst/>
    </p:cSldViewPr>
  </p:slideViewPr>
  <p:outlineViewPr>
    <p:cViewPr>
      <p:scale>
        <a:sx n="33" d="100"/>
        <a:sy n="33" d="100"/>
      </p:scale>
      <p:origin x="0" y="-118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5E2186-CE9F-40B8-8627-D3612A93D946}"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206DE655-CFBD-4209-808A-BAA1FF7A229F}">
      <dgm:prSet/>
      <dgm:spPr/>
      <dgm:t>
        <a:bodyPr/>
        <a:lstStyle/>
        <a:p>
          <a:r>
            <a:rPr lang="en-US" dirty="0"/>
            <a:t>I do – You are watching me, listening and learn.  I will show you what you need to fill in on your handout</a:t>
          </a:r>
        </a:p>
      </dgm:t>
    </dgm:pt>
    <dgm:pt modelId="{4E9CA7AC-3AEA-4A41-86F9-74A48F664D52}" type="parTrans" cxnId="{030227CB-4172-4811-9E04-AE47B538CDBE}">
      <dgm:prSet/>
      <dgm:spPr/>
      <dgm:t>
        <a:bodyPr/>
        <a:lstStyle/>
        <a:p>
          <a:endParaRPr lang="en-US"/>
        </a:p>
      </dgm:t>
    </dgm:pt>
    <dgm:pt modelId="{DD9B6206-25A2-46BB-830F-ACE2DCDD58C2}" type="sibTrans" cxnId="{030227CB-4172-4811-9E04-AE47B538CDBE}">
      <dgm:prSet/>
      <dgm:spPr/>
      <dgm:t>
        <a:bodyPr/>
        <a:lstStyle/>
        <a:p>
          <a:endParaRPr lang="en-US"/>
        </a:p>
      </dgm:t>
    </dgm:pt>
    <dgm:pt modelId="{CEB75A98-C44A-4EAE-B758-B1F396E5B126}">
      <dgm:prSet/>
      <dgm:spPr/>
      <dgm:t>
        <a:bodyPr/>
        <a:lstStyle/>
        <a:p>
          <a:r>
            <a:rPr lang="en-US"/>
            <a:t>WE – an activity or part of your notes I help you complete; may also be done in small groups</a:t>
          </a:r>
        </a:p>
      </dgm:t>
    </dgm:pt>
    <dgm:pt modelId="{511A2B30-A77A-45ED-8C40-6FAA049D4652}" type="parTrans" cxnId="{CA652066-EE0C-4EF4-B41D-C7C119736F02}">
      <dgm:prSet/>
      <dgm:spPr/>
      <dgm:t>
        <a:bodyPr/>
        <a:lstStyle/>
        <a:p>
          <a:endParaRPr lang="en-US"/>
        </a:p>
      </dgm:t>
    </dgm:pt>
    <dgm:pt modelId="{90E8BB6A-2F42-43D3-9FAD-385F46AAC73C}" type="sibTrans" cxnId="{CA652066-EE0C-4EF4-B41D-C7C119736F02}">
      <dgm:prSet/>
      <dgm:spPr/>
      <dgm:t>
        <a:bodyPr/>
        <a:lstStyle/>
        <a:p>
          <a:endParaRPr lang="en-US"/>
        </a:p>
      </dgm:t>
    </dgm:pt>
    <dgm:pt modelId="{06FCE94C-3F00-4485-9861-42473C8AF79D}">
      <dgm:prSet custT="1"/>
      <dgm:spPr/>
      <dgm:t>
        <a:bodyPr/>
        <a:lstStyle/>
        <a:p>
          <a:pPr algn="ctr"/>
          <a:r>
            <a:rPr lang="en-US" sz="1600" dirty="0"/>
            <a:t>YOU do – you complete on your own, following</a:t>
          </a:r>
        </a:p>
        <a:p>
          <a:pPr algn="ctr"/>
          <a:r>
            <a:rPr lang="en-US" sz="1600" dirty="0"/>
            <a:t> C-U-B-E</a:t>
          </a:r>
        </a:p>
        <a:p>
          <a:pPr algn="ctr"/>
          <a:r>
            <a:rPr lang="en-US" sz="1600" dirty="0"/>
            <a:t>whenever possible)</a:t>
          </a:r>
        </a:p>
      </dgm:t>
    </dgm:pt>
    <dgm:pt modelId="{B22BFFEC-57DF-4290-8BD4-626161A2145B}" type="parTrans" cxnId="{705580BC-4350-4D0F-95C3-C11B751964BF}">
      <dgm:prSet/>
      <dgm:spPr/>
      <dgm:t>
        <a:bodyPr/>
        <a:lstStyle/>
        <a:p>
          <a:endParaRPr lang="en-US"/>
        </a:p>
      </dgm:t>
    </dgm:pt>
    <dgm:pt modelId="{708039EC-D04F-49B6-A4DE-D4F4F206FE94}" type="sibTrans" cxnId="{705580BC-4350-4D0F-95C3-C11B751964BF}">
      <dgm:prSet/>
      <dgm:spPr/>
      <dgm:t>
        <a:bodyPr/>
        <a:lstStyle/>
        <a:p>
          <a:endParaRPr lang="en-US"/>
        </a:p>
      </dgm:t>
    </dgm:pt>
    <dgm:pt modelId="{80649201-B2F5-43D9-96DF-A2C7ADB42423}">
      <dgm:prSet custT="1"/>
      <dgm:spPr/>
      <dgm:t>
        <a:bodyPr/>
        <a:lstStyle/>
        <a:p>
          <a:r>
            <a:rPr lang="en-US" sz="1400" u="sng" dirty="0"/>
            <a:t>C</a:t>
          </a:r>
          <a:r>
            <a:rPr lang="en-US" sz="1400" dirty="0"/>
            <a:t>ircle vocab words</a:t>
          </a:r>
        </a:p>
      </dgm:t>
    </dgm:pt>
    <dgm:pt modelId="{B17B1024-C704-4015-A87D-83C45C6C523A}" type="parTrans" cxnId="{CE41DA46-6B1D-424E-A311-BDAE0FA5A628}">
      <dgm:prSet/>
      <dgm:spPr/>
      <dgm:t>
        <a:bodyPr/>
        <a:lstStyle/>
        <a:p>
          <a:endParaRPr lang="en-US"/>
        </a:p>
      </dgm:t>
    </dgm:pt>
    <dgm:pt modelId="{08AD4AF2-B1DD-4241-A03D-C4906AD94B07}" type="sibTrans" cxnId="{CE41DA46-6B1D-424E-A311-BDAE0FA5A628}">
      <dgm:prSet/>
      <dgm:spPr/>
      <dgm:t>
        <a:bodyPr/>
        <a:lstStyle/>
        <a:p>
          <a:endParaRPr lang="en-US"/>
        </a:p>
      </dgm:t>
    </dgm:pt>
    <dgm:pt modelId="{4F04506C-965A-460F-A7BC-C0EC5ADD56A2}">
      <dgm:prSet custT="1"/>
      <dgm:spPr/>
      <dgm:t>
        <a:bodyPr/>
        <a:lstStyle/>
        <a:p>
          <a:r>
            <a:rPr lang="en-US" sz="1400" u="sng" dirty="0"/>
            <a:t>U</a:t>
          </a:r>
          <a:r>
            <a:rPr lang="en-US" sz="1400" dirty="0"/>
            <a:t>nderline important word</a:t>
          </a:r>
        </a:p>
      </dgm:t>
    </dgm:pt>
    <dgm:pt modelId="{5B36F244-E8D3-4F46-8CFE-C8CC3B74E09F}" type="parTrans" cxnId="{FD5A1189-878B-4436-A918-842EC50EE4FD}">
      <dgm:prSet/>
      <dgm:spPr/>
      <dgm:t>
        <a:bodyPr/>
        <a:lstStyle/>
        <a:p>
          <a:endParaRPr lang="en-US"/>
        </a:p>
      </dgm:t>
    </dgm:pt>
    <dgm:pt modelId="{0F855F8E-F683-4D80-937F-30F14FE7FEAA}" type="sibTrans" cxnId="{FD5A1189-878B-4436-A918-842EC50EE4FD}">
      <dgm:prSet/>
      <dgm:spPr/>
      <dgm:t>
        <a:bodyPr/>
        <a:lstStyle/>
        <a:p>
          <a:endParaRPr lang="en-US"/>
        </a:p>
      </dgm:t>
    </dgm:pt>
    <dgm:pt modelId="{1BE01E3E-B537-4644-8D9A-92F1D08522AA}">
      <dgm:prSet custT="1"/>
      <dgm:spPr/>
      <dgm:t>
        <a:bodyPr/>
        <a:lstStyle/>
        <a:p>
          <a:r>
            <a:rPr lang="en-US" sz="1400" u="sng" dirty="0"/>
            <a:t>B</a:t>
          </a:r>
          <a:r>
            <a:rPr lang="en-US" sz="1400" dirty="0"/>
            <a:t>ox in the question</a:t>
          </a:r>
        </a:p>
      </dgm:t>
    </dgm:pt>
    <dgm:pt modelId="{D50329E3-B563-4459-9A5E-F2BEA73FF2E9}" type="parTrans" cxnId="{CAB2E4C9-2F26-4243-AA71-2A72FC9AD582}">
      <dgm:prSet/>
      <dgm:spPr/>
      <dgm:t>
        <a:bodyPr/>
        <a:lstStyle/>
        <a:p>
          <a:endParaRPr lang="en-US"/>
        </a:p>
      </dgm:t>
    </dgm:pt>
    <dgm:pt modelId="{553654AE-F8B7-4AC2-9816-427D719E2715}" type="sibTrans" cxnId="{CAB2E4C9-2F26-4243-AA71-2A72FC9AD582}">
      <dgm:prSet/>
      <dgm:spPr/>
      <dgm:t>
        <a:bodyPr/>
        <a:lstStyle/>
        <a:p>
          <a:endParaRPr lang="en-US"/>
        </a:p>
      </dgm:t>
    </dgm:pt>
    <dgm:pt modelId="{C3D7157F-87A0-4598-81AA-1CF068CBB548}">
      <dgm:prSet custT="1"/>
      <dgm:spPr/>
      <dgm:t>
        <a:bodyPr/>
        <a:lstStyle/>
        <a:p>
          <a:r>
            <a:rPr lang="en-US" sz="1400" u="sng" dirty="0"/>
            <a:t>E</a:t>
          </a:r>
          <a:r>
            <a:rPr lang="en-US" sz="1400" dirty="0"/>
            <a:t>liminate the wrong answers</a:t>
          </a:r>
        </a:p>
      </dgm:t>
    </dgm:pt>
    <dgm:pt modelId="{F61889BC-3FC5-4C9C-8592-576AB2E6E25F}" type="parTrans" cxnId="{25BAE420-0AA3-43A9-8865-0F60B273C3DF}">
      <dgm:prSet/>
      <dgm:spPr/>
      <dgm:t>
        <a:bodyPr/>
        <a:lstStyle/>
        <a:p>
          <a:endParaRPr lang="en-US"/>
        </a:p>
      </dgm:t>
    </dgm:pt>
    <dgm:pt modelId="{87DB42FF-0965-4C15-B20A-24968259B15B}" type="sibTrans" cxnId="{25BAE420-0AA3-43A9-8865-0F60B273C3DF}">
      <dgm:prSet/>
      <dgm:spPr/>
      <dgm:t>
        <a:bodyPr/>
        <a:lstStyle/>
        <a:p>
          <a:endParaRPr lang="en-US"/>
        </a:p>
      </dgm:t>
    </dgm:pt>
    <dgm:pt modelId="{F65416DA-21DF-4A16-86DB-B26A189C4F8B}" type="pres">
      <dgm:prSet presAssocID="{635E2186-CE9F-40B8-8627-D3612A93D946}" presName="root" presStyleCnt="0">
        <dgm:presLayoutVars>
          <dgm:dir/>
          <dgm:resizeHandles val="exact"/>
        </dgm:presLayoutVars>
      </dgm:prSet>
      <dgm:spPr/>
    </dgm:pt>
    <dgm:pt modelId="{46FD73E4-9AA0-438F-83D0-48F2A8D00990}" type="pres">
      <dgm:prSet presAssocID="{206DE655-CFBD-4209-808A-BAA1FF7A229F}" presName="compNode" presStyleCnt="0"/>
      <dgm:spPr/>
    </dgm:pt>
    <dgm:pt modelId="{6D5FD063-5CFC-42D3-A294-AAD8382A0E76}" type="pres">
      <dgm:prSet presAssocID="{206DE655-CFBD-4209-808A-BAA1FF7A229F}" presName="bgRect" presStyleLbl="bgShp" presStyleIdx="0" presStyleCnt="3"/>
      <dgm:spPr/>
    </dgm:pt>
    <dgm:pt modelId="{CE4FDE8C-5799-4EBC-B915-ADC26C1233D7}" type="pres">
      <dgm:prSet presAssocID="{206DE655-CFBD-4209-808A-BAA1FF7A229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n"/>
        </a:ext>
      </dgm:extLst>
    </dgm:pt>
    <dgm:pt modelId="{6BC1EF02-6E85-48DB-BAC4-C40DECC97351}" type="pres">
      <dgm:prSet presAssocID="{206DE655-CFBD-4209-808A-BAA1FF7A229F}" presName="spaceRect" presStyleCnt="0"/>
      <dgm:spPr/>
    </dgm:pt>
    <dgm:pt modelId="{BD1DDEC2-9162-4C02-BDD5-663B447FDC67}" type="pres">
      <dgm:prSet presAssocID="{206DE655-CFBD-4209-808A-BAA1FF7A229F}" presName="parTx" presStyleLbl="revTx" presStyleIdx="0" presStyleCnt="4">
        <dgm:presLayoutVars>
          <dgm:chMax val="0"/>
          <dgm:chPref val="0"/>
        </dgm:presLayoutVars>
      </dgm:prSet>
      <dgm:spPr/>
    </dgm:pt>
    <dgm:pt modelId="{16F4D882-CD88-4EAC-BB2F-B7D22A996977}" type="pres">
      <dgm:prSet presAssocID="{DD9B6206-25A2-46BB-830F-ACE2DCDD58C2}" presName="sibTrans" presStyleCnt="0"/>
      <dgm:spPr/>
    </dgm:pt>
    <dgm:pt modelId="{9B232CBE-5B4B-4640-9015-D32AD5EFF1A1}" type="pres">
      <dgm:prSet presAssocID="{CEB75A98-C44A-4EAE-B758-B1F396E5B126}" presName="compNode" presStyleCnt="0"/>
      <dgm:spPr/>
    </dgm:pt>
    <dgm:pt modelId="{2E3082EC-A05B-4B62-B950-ED4CB191BBC4}" type="pres">
      <dgm:prSet presAssocID="{CEB75A98-C44A-4EAE-B758-B1F396E5B126}" presName="bgRect" presStyleLbl="bgShp" presStyleIdx="1" presStyleCnt="3"/>
      <dgm:spPr/>
    </dgm:pt>
    <dgm:pt modelId="{B70151DE-E8A0-460B-8D94-870ADD4D2957}" type="pres">
      <dgm:prSet presAssocID="{CEB75A98-C44A-4EAE-B758-B1F396E5B12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4FC13358-6B82-47CD-BF32-763D1A38B74E}" type="pres">
      <dgm:prSet presAssocID="{CEB75A98-C44A-4EAE-B758-B1F396E5B126}" presName="spaceRect" presStyleCnt="0"/>
      <dgm:spPr/>
    </dgm:pt>
    <dgm:pt modelId="{F7920F20-6411-4EFA-9124-8C5FC8CB5B79}" type="pres">
      <dgm:prSet presAssocID="{CEB75A98-C44A-4EAE-B758-B1F396E5B126}" presName="parTx" presStyleLbl="revTx" presStyleIdx="1" presStyleCnt="4">
        <dgm:presLayoutVars>
          <dgm:chMax val="0"/>
          <dgm:chPref val="0"/>
        </dgm:presLayoutVars>
      </dgm:prSet>
      <dgm:spPr/>
    </dgm:pt>
    <dgm:pt modelId="{70204125-C4B8-4015-8C8E-15092A16B89F}" type="pres">
      <dgm:prSet presAssocID="{90E8BB6A-2F42-43D3-9FAD-385F46AAC73C}" presName="sibTrans" presStyleCnt="0"/>
      <dgm:spPr/>
    </dgm:pt>
    <dgm:pt modelId="{18BB00B8-49BE-40CD-B692-70A53D184714}" type="pres">
      <dgm:prSet presAssocID="{06FCE94C-3F00-4485-9861-42473C8AF79D}" presName="compNode" presStyleCnt="0"/>
      <dgm:spPr/>
    </dgm:pt>
    <dgm:pt modelId="{5593239F-5774-4E56-8E97-AA92CE498F6C}" type="pres">
      <dgm:prSet presAssocID="{06FCE94C-3F00-4485-9861-42473C8AF79D}" presName="bgRect" presStyleLbl="bgShp" presStyleIdx="2" presStyleCnt="3"/>
      <dgm:spPr/>
    </dgm:pt>
    <dgm:pt modelId="{F9B1E565-A478-4923-A939-A4AF9BCB047A}" type="pres">
      <dgm:prSet presAssocID="{06FCE94C-3F00-4485-9861-42473C8AF79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inning Face with No Fill"/>
        </a:ext>
      </dgm:extLst>
    </dgm:pt>
    <dgm:pt modelId="{784338B1-7A82-482E-AE99-A87A13095EB2}" type="pres">
      <dgm:prSet presAssocID="{06FCE94C-3F00-4485-9861-42473C8AF79D}" presName="spaceRect" presStyleCnt="0"/>
      <dgm:spPr/>
    </dgm:pt>
    <dgm:pt modelId="{F8798966-8E46-4C94-9EA1-940BCFA882AC}" type="pres">
      <dgm:prSet presAssocID="{06FCE94C-3F00-4485-9861-42473C8AF79D}" presName="parTx" presStyleLbl="revTx" presStyleIdx="2" presStyleCnt="4">
        <dgm:presLayoutVars>
          <dgm:chMax val="0"/>
          <dgm:chPref val="0"/>
        </dgm:presLayoutVars>
      </dgm:prSet>
      <dgm:spPr/>
    </dgm:pt>
    <dgm:pt modelId="{98BE0ADE-08AA-451D-BD60-AA68226E40B5}" type="pres">
      <dgm:prSet presAssocID="{06FCE94C-3F00-4485-9861-42473C8AF79D}" presName="desTx" presStyleLbl="revTx" presStyleIdx="3" presStyleCnt="4">
        <dgm:presLayoutVars/>
      </dgm:prSet>
      <dgm:spPr/>
    </dgm:pt>
  </dgm:ptLst>
  <dgm:cxnLst>
    <dgm:cxn modelId="{053B9004-BD1F-4645-8925-0A0D72B4BADC}" type="presOf" srcId="{206DE655-CFBD-4209-808A-BAA1FF7A229F}" destId="{BD1DDEC2-9162-4C02-BDD5-663B447FDC67}" srcOrd="0" destOrd="0" presId="urn:microsoft.com/office/officeart/2018/2/layout/IconVerticalSolidList"/>
    <dgm:cxn modelId="{AF0C6820-CED6-42D7-A100-99B9A0AB033C}" type="presOf" srcId="{80649201-B2F5-43D9-96DF-A2C7ADB42423}" destId="{98BE0ADE-08AA-451D-BD60-AA68226E40B5}" srcOrd="0" destOrd="0" presId="urn:microsoft.com/office/officeart/2018/2/layout/IconVerticalSolidList"/>
    <dgm:cxn modelId="{25BAE420-0AA3-43A9-8865-0F60B273C3DF}" srcId="{06FCE94C-3F00-4485-9861-42473C8AF79D}" destId="{C3D7157F-87A0-4598-81AA-1CF068CBB548}" srcOrd="3" destOrd="0" parTransId="{F61889BC-3FC5-4C9C-8592-576AB2E6E25F}" sibTransId="{87DB42FF-0965-4C15-B20A-24968259B15B}"/>
    <dgm:cxn modelId="{CA652066-EE0C-4EF4-B41D-C7C119736F02}" srcId="{635E2186-CE9F-40B8-8627-D3612A93D946}" destId="{CEB75A98-C44A-4EAE-B758-B1F396E5B126}" srcOrd="1" destOrd="0" parTransId="{511A2B30-A77A-45ED-8C40-6FAA049D4652}" sibTransId="{90E8BB6A-2F42-43D3-9FAD-385F46AAC73C}"/>
    <dgm:cxn modelId="{CE41DA46-6B1D-424E-A311-BDAE0FA5A628}" srcId="{06FCE94C-3F00-4485-9861-42473C8AF79D}" destId="{80649201-B2F5-43D9-96DF-A2C7ADB42423}" srcOrd="0" destOrd="0" parTransId="{B17B1024-C704-4015-A87D-83C45C6C523A}" sibTransId="{08AD4AF2-B1DD-4241-A03D-C4906AD94B07}"/>
    <dgm:cxn modelId="{3175CC67-78F9-4809-99D8-223EE0C0355B}" type="presOf" srcId="{CEB75A98-C44A-4EAE-B758-B1F396E5B126}" destId="{F7920F20-6411-4EFA-9124-8C5FC8CB5B79}" srcOrd="0" destOrd="0" presId="urn:microsoft.com/office/officeart/2018/2/layout/IconVerticalSolidList"/>
    <dgm:cxn modelId="{FD5A1189-878B-4436-A918-842EC50EE4FD}" srcId="{06FCE94C-3F00-4485-9861-42473C8AF79D}" destId="{4F04506C-965A-460F-A7BC-C0EC5ADD56A2}" srcOrd="1" destOrd="0" parTransId="{5B36F244-E8D3-4F46-8CFE-C8CC3B74E09F}" sibTransId="{0F855F8E-F683-4D80-937F-30F14FE7FEAA}"/>
    <dgm:cxn modelId="{F9F1A789-3A45-4C9E-8970-AFBFA27A1D46}" type="presOf" srcId="{4F04506C-965A-460F-A7BC-C0EC5ADD56A2}" destId="{98BE0ADE-08AA-451D-BD60-AA68226E40B5}" srcOrd="0" destOrd="1" presId="urn:microsoft.com/office/officeart/2018/2/layout/IconVerticalSolidList"/>
    <dgm:cxn modelId="{598A6698-EF1A-455D-99E6-070719DD6D53}" type="presOf" srcId="{635E2186-CE9F-40B8-8627-D3612A93D946}" destId="{F65416DA-21DF-4A16-86DB-B26A189C4F8B}" srcOrd="0" destOrd="0" presId="urn:microsoft.com/office/officeart/2018/2/layout/IconVerticalSolidList"/>
    <dgm:cxn modelId="{705580BC-4350-4D0F-95C3-C11B751964BF}" srcId="{635E2186-CE9F-40B8-8627-D3612A93D946}" destId="{06FCE94C-3F00-4485-9861-42473C8AF79D}" srcOrd="2" destOrd="0" parTransId="{B22BFFEC-57DF-4290-8BD4-626161A2145B}" sibTransId="{708039EC-D04F-49B6-A4DE-D4F4F206FE94}"/>
    <dgm:cxn modelId="{DF506BBF-CABE-4D45-8AF4-19AC877BA737}" type="presOf" srcId="{C3D7157F-87A0-4598-81AA-1CF068CBB548}" destId="{98BE0ADE-08AA-451D-BD60-AA68226E40B5}" srcOrd="0" destOrd="3" presId="urn:microsoft.com/office/officeart/2018/2/layout/IconVerticalSolidList"/>
    <dgm:cxn modelId="{CAB2E4C9-2F26-4243-AA71-2A72FC9AD582}" srcId="{06FCE94C-3F00-4485-9861-42473C8AF79D}" destId="{1BE01E3E-B537-4644-8D9A-92F1D08522AA}" srcOrd="2" destOrd="0" parTransId="{D50329E3-B563-4459-9A5E-F2BEA73FF2E9}" sibTransId="{553654AE-F8B7-4AC2-9816-427D719E2715}"/>
    <dgm:cxn modelId="{030227CB-4172-4811-9E04-AE47B538CDBE}" srcId="{635E2186-CE9F-40B8-8627-D3612A93D946}" destId="{206DE655-CFBD-4209-808A-BAA1FF7A229F}" srcOrd="0" destOrd="0" parTransId="{4E9CA7AC-3AEA-4A41-86F9-74A48F664D52}" sibTransId="{DD9B6206-25A2-46BB-830F-ACE2DCDD58C2}"/>
    <dgm:cxn modelId="{0AC24BCF-25A7-4D38-97E0-1858EA02DCD9}" type="presOf" srcId="{06FCE94C-3F00-4485-9861-42473C8AF79D}" destId="{F8798966-8E46-4C94-9EA1-940BCFA882AC}" srcOrd="0" destOrd="0" presId="urn:microsoft.com/office/officeart/2018/2/layout/IconVerticalSolidList"/>
    <dgm:cxn modelId="{F93605D2-2B09-44A7-A9A4-071428A3DEEB}" type="presOf" srcId="{1BE01E3E-B537-4644-8D9A-92F1D08522AA}" destId="{98BE0ADE-08AA-451D-BD60-AA68226E40B5}" srcOrd="0" destOrd="2" presId="urn:microsoft.com/office/officeart/2018/2/layout/IconVerticalSolidList"/>
    <dgm:cxn modelId="{AB4EC822-C6A5-47D3-865E-A50F418A8C30}" type="presParOf" srcId="{F65416DA-21DF-4A16-86DB-B26A189C4F8B}" destId="{46FD73E4-9AA0-438F-83D0-48F2A8D00990}" srcOrd="0" destOrd="0" presId="urn:microsoft.com/office/officeart/2018/2/layout/IconVerticalSolidList"/>
    <dgm:cxn modelId="{AC001AC2-038D-46B1-9F15-A5052E4B17D6}" type="presParOf" srcId="{46FD73E4-9AA0-438F-83D0-48F2A8D00990}" destId="{6D5FD063-5CFC-42D3-A294-AAD8382A0E76}" srcOrd="0" destOrd="0" presId="urn:microsoft.com/office/officeart/2018/2/layout/IconVerticalSolidList"/>
    <dgm:cxn modelId="{F852F2D2-C13B-46B0-A728-975F5E5D5CB3}" type="presParOf" srcId="{46FD73E4-9AA0-438F-83D0-48F2A8D00990}" destId="{CE4FDE8C-5799-4EBC-B915-ADC26C1233D7}" srcOrd="1" destOrd="0" presId="urn:microsoft.com/office/officeart/2018/2/layout/IconVerticalSolidList"/>
    <dgm:cxn modelId="{93C928B4-C9B1-4CBA-962F-1A187004B1F9}" type="presParOf" srcId="{46FD73E4-9AA0-438F-83D0-48F2A8D00990}" destId="{6BC1EF02-6E85-48DB-BAC4-C40DECC97351}" srcOrd="2" destOrd="0" presId="urn:microsoft.com/office/officeart/2018/2/layout/IconVerticalSolidList"/>
    <dgm:cxn modelId="{7D769644-82D8-4418-A750-9BB4D765D7C2}" type="presParOf" srcId="{46FD73E4-9AA0-438F-83D0-48F2A8D00990}" destId="{BD1DDEC2-9162-4C02-BDD5-663B447FDC67}" srcOrd="3" destOrd="0" presId="urn:microsoft.com/office/officeart/2018/2/layout/IconVerticalSolidList"/>
    <dgm:cxn modelId="{0DB08863-5903-4B6E-AF6F-FAC42FAC3268}" type="presParOf" srcId="{F65416DA-21DF-4A16-86DB-B26A189C4F8B}" destId="{16F4D882-CD88-4EAC-BB2F-B7D22A996977}" srcOrd="1" destOrd="0" presId="urn:microsoft.com/office/officeart/2018/2/layout/IconVerticalSolidList"/>
    <dgm:cxn modelId="{850FD8BC-1F9C-43E7-90B5-BE8FD14A0122}" type="presParOf" srcId="{F65416DA-21DF-4A16-86DB-B26A189C4F8B}" destId="{9B232CBE-5B4B-4640-9015-D32AD5EFF1A1}" srcOrd="2" destOrd="0" presId="urn:microsoft.com/office/officeart/2018/2/layout/IconVerticalSolidList"/>
    <dgm:cxn modelId="{D289E136-AE47-4CCC-96A9-A4D6CBA2486E}" type="presParOf" srcId="{9B232CBE-5B4B-4640-9015-D32AD5EFF1A1}" destId="{2E3082EC-A05B-4B62-B950-ED4CB191BBC4}" srcOrd="0" destOrd="0" presId="urn:microsoft.com/office/officeart/2018/2/layout/IconVerticalSolidList"/>
    <dgm:cxn modelId="{01236AF6-7EB0-46F2-AFC5-5D8D27AE6C53}" type="presParOf" srcId="{9B232CBE-5B4B-4640-9015-D32AD5EFF1A1}" destId="{B70151DE-E8A0-460B-8D94-870ADD4D2957}" srcOrd="1" destOrd="0" presId="urn:microsoft.com/office/officeart/2018/2/layout/IconVerticalSolidList"/>
    <dgm:cxn modelId="{ACD84167-F89A-483E-BC29-0EB8515B0464}" type="presParOf" srcId="{9B232CBE-5B4B-4640-9015-D32AD5EFF1A1}" destId="{4FC13358-6B82-47CD-BF32-763D1A38B74E}" srcOrd="2" destOrd="0" presId="urn:microsoft.com/office/officeart/2018/2/layout/IconVerticalSolidList"/>
    <dgm:cxn modelId="{8043A7AE-1DCE-4AEE-B7BF-B76B4B861D23}" type="presParOf" srcId="{9B232CBE-5B4B-4640-9015-D32AD5EFF1A1}" destId="{F7920F20-6411-4EFA-9124-8C5FC8CB5B79}" srcOrd="3" destOrd="0" presId="urn:microsoft.com/office/officeart/2018/2/layout/IconVerticalSolidList"/>
    <dgm:cxn modelId="{2ACB59C4-484D-4FE8-AC40-C17EF66F99E4}" type="presParOf" srcId="{F65416DA-21DF-4A16-86DB-B26A189C4F8B}" destId="{70204125-C4B8-4015-8C8E-15092A16B89F}" srcOrd="3" destOrd="0" presId="urn:microsoft.com/office/officeart/2018/2/layout/IconVerticalSolidList"/>
    <dgm:cxn modelId="{AAD28908-C46B-4818-AB52-28C9DC94123E}" type="presParOf" srcId="{F65416DA-21DF-4A16-86DB-B26A189C4F8B}" destId="{18BB00B8-49BE-40CD-B692-70A53D184714}" srcOrd="4" destOrd="0" presId="urn:microsoft.com/office/officeart/2018/2/layout/IconVerticalSolidList"/>
    <dgm:cxn modelId="{E13880C6-E94C-443A-BCE1-36653915D244}" type="presParOf" srcId="{18BB00B8-49BE-40CD-B692-70A53D184714}" destId="{5593239F-5774-4E56-8E97-AA92CE498F6C}" srcOrd="0" destOrd="0" presId="urn:microsoft.com/office/officeart/2018/2/layout/IconVerticalSolidList"/>
    <dgm:cxn modelId="{C640E928-DDFF-4EB8-81F4-2200AEE43495}" type="presParOf" srcId="{18BB00B8-49BE-40CD-B692-70A53D184714}" destId="{F9B1E565-A478-4923-A939-A4AF9BCB047A}" srcOrd="1" destOrd="0" presId="urn:microsoft.com/office/officeart/2018/2/layout/IconVerticalSolidList"/>
    <dgm:cxn modelId="{A398EFAD-6CA6-42F9-94F8-649949156C38}" type="presParOf" srcId="{18BB00B8-49BE-40CD-B692-70A53D184714}" destId="{784338B1-7A82-482E-AE99-A87A13095EB2}" srcOrd="2" destOrd="0" presId="urn:microsoft.com/office/officeart/2018/2/layout/IconVerticalSolidList"/>
    <dgm:cxn modelId="{4DF7F1A6-107A-44D8-BD87-D85D2B55A529}" type="presParOf" srcId="{18BB00B8-49BE-40CD-B692-70A53D184714}" destId="{F8798966-8E46-4C94-9EA1-940BCFA882AC}" srcOrd="3" destOrd="0" presId="urn:microsoft.com/office/officeart/2018/2/layout/IconVerticalSolidList"/>
    <dgm:cxn modelId="{FE2D3A50-D1F7-40A2-BA6D-DA20F0D99F86}" type="presParOf" srcId="{18BB00B8-49BE-40CD-B692-70A53D184714}" destId="{98BE0ADE-08AA-451D-BD60-AA68226E40B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FD063-5CFC-42D3-A294-AAD8382A0E76}">
      <dsp:nvSpPr>
        <dsp:cNvPr id="0" name=""/>
        <dsp:cNvSpPr/>
      </dsp:nvSpPr>
      <dsp:spPr>
        <a:xfrm>
          <a:off x="0" y="255135"/>
          <a:ext cx="6586490" cy="10221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FDE8C-5799-4EBC-B915-ADC26C1233D7}">
      <dsp:nvSpPr>
        <dsp:cNvPr id="0" name=""/>
        <dsp:cNvSpPr/>
      </dsp:nvSpPr>
      <dsp:spPr>
        <a:xfrm>
          <a:off x="309186" y="485109"/>
          <a:ext cx="562706" cy="5621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DDEC2-9162-4C02-BDD5-663B447FDC67}">
      <dsp:nvSpPr>
        <dsp:cNvPr id="0" name=""/>
        <dsp:cNvSpPr/>
      </dsp:nvSpPr>
      <dsp:spPr>
        <a:xfrm>
          <a:off x="1181079" y="255135"/>
          <a:ext cx="5204229" cy="102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78" tIns="108278" rIns="108278" bIns="108278" numCol="1" spcCol="1270" anchor="ctr" anchorCtr="0">
          <a:noAutofit/>
        </a:bodyPr>
        <a:lstStyle/>
        <a:p>
          <a:pPr marL="0" lvl="0" indent="0" algn="l" defTabSz="844550">
            <a:lnSpc>
              <a:spcPct val="90000"/>
            </a:lnSpc>
            <a:spcBef>
              <a:spcPct val="0"/>
            </a:spcBef>
            <a:spcAft>
              <a:spcPct val="35000"/>
            </a:spcAft>
            <a:buNone/>
          </a:pPr>
          <a:r>
            <a:rPr lang="en-US" sz="1900" kern="1200" dirty="0"/>
            <a:t>I do – You are watching me, listening and learn.  I will show you what you need to fill in on your handout</a:t>
          </a:r>
        </a:p>
      </dsp:txBody>
      <dsp:txXfrm>
        <a:off x="1181079" y="255135"/>
        <a:ext cx="5204229" cy="1023103"/>
      </dsp:txXfrm>
    </dsp:sp>
    <dsp:sp modelId="{2E3082EC-A05B-4B62-B950-ED4CB191BBC4}">
      <dsp:nvSpPr>
        <dsp:cNvPr id="0" name=""/>
        <dsp:cNvSpPr/>
      </dsp:nvSpPr>
      <dsp:spPr>
        <a:xfrm>
          <a:off x="0" y="1542799"/>
          <a:ext cx="6586490" cy="10221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151DE-E8A0-460B-8D94-870ADD4D2957}">
      <dsp:nvSpPr>
        <dsp:cNvPr id="0" name=""/>
        <dsp:cNvSpPr/>
      </dsp:nvSpPr>
      <dsp:spPr>
        <a:xfrm>
          <a:off x="309186" y="1772772"/>
          <a:ext cx="562706" cy="5621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20F20-6411-4EFA-9124-8C5FC8CB5B79}">
      <dsp:nvSpPr>
        <dsp:cNvPr id="0" name=""/>
        <dsp:cNvSpPr/>
      </dsp:nvSpPr>
      <dsp:spPr>
        <a:xfrm>
          <a:off x="1181079" y="1542799"/>
          <a:ext cx="5204229" cy="102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78" tIns="108278" rIns="108278" bIns="108278" numCol="1" spcCol="1270" anchor="ctr" anchorCtr="0">
          <a:noAutofit/>
        </a:bodyPr>
        <a:lstStyle/>
        <a:p>
          <a:pPr marL="0" lvl="0" indent="0" algn="l" defTabSz="844550">
            <a:lnSpc>
              <a:spcPct val="90000"/>
            </a:lnSpc>
            <a:spcBef>
              <a:spcPct val="0"/>
            </a:spcBef>
            <a:spcAft>
              <a:spcPct val="35000"/>
            </a:spcAft>
            <a:buNone/>
          </a:pPr>
          <a:r>
            <a:rPr lang="en-US" sz="1900" kern="1200"/>
            <a:t>WE – an activity or part of your notes I help you complete; may also be done in small groups</a:t>
          </a:r>
        </a:p>
      </dsp:txBody>
      <dsp:txXfrm>
        <a:off x="1181079" y="1542799"/>
        <a:ext cx="5204229" cy="1023103"/>
      </dsp:txXfrm>
    </dsp:sp>
    <dsp:sp modelId="{5593239F-5774-4E56-8E97-AA92CE498F6C}">
      <dsp:nvSpPr>
        <dsp:cNvPr id="0" name=""/>
        <dsp:cNvSpPr/>
      </dsp:nvSpPr>
      <dsp:spPr>
        <a:xfrm>
          <a:off x="0" y="2830462"/>
          <a:ext cx="6586490" cy="10221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B1E565-A478-4923-A939-A4AF9BCB047A}">
      <dsp:nvSpPr>
        <dsp:cNvPr id="0" name=""/>
        <dsp:cNvSpPr/>
      </dsp:nvSpPr>
      <dsp:spPr>
        <a:xfrm>
          <a:off x="309488" y="3060436"/>
          <a:ext cx="562706" cy="5621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798966-8E46-4C94-9EA1-940BCFA882AC}">
      <dsp:nvSpPr>
        <dsp:cNvPr id="0" name=""/>
        <dsp:cNvSpPr/>
      </dsp:nvSpPr>
      <dsp:spPr>
        <a:xfrm>
          <a:off x="1181684" y="2830462"/>
          <a:ext cx="2963920" cy="1023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78" tIns="108278" rIns="108278" bIns="108278" numCol="1" spcCol="1270" anchor="ctr" anchorCtr="0">
          <a:noAutofit/>
        </a:bodyPr>
        <a:lstStyle/>
        <a:p>
          <a:pPr marL="0" lvl="0" indent="0" algn="ctr" defTabSz="711200">
            <a:lnSpc>
              <a:spcPct val="90000"/>
            </a:lnSpc>
            <a:spcBef>
              <a:spcPct val="0"/>
            </a:spcBef>
            <a:spcAft>
              <a:spcPct val="35000"/>
            </a:spcAft>
            <a:buNone/>
          </a:pPr>
          <a:r>
            <a:rPr lang="en-US" sz="1600" kern="1200" dirty="0"/>
            <a:t>YOU do – you complete on your own, following</a:t>
          </a:r>
        </a:p>
        <a:p>
          <a:pPr marL="0" lvl="0" indent="0" algn="ctr" defTabSz="711200">
            <a:lnSpc>
              <a:spcPct val="90000"/>
            </a:lnSpc>
            <a:spcBef>
              <a:spcPct val="0"/>
            </a:spcBef>
            <a:spcAft>
              <a:spcPct val="35000"/>
            </a:spcAft>
            <a:buNone/>
          </a:pPr>
          <a:r>
            <a:rPr lang="en-US" sz="1600" kern="1200" dirty="0"/>
            <a:t> C-U-B-E</a:t>
          </a:r>
        </a:p>
        <a:p>
          <a:pPr marL="0" lvl="0" indent="0" algn="ctr" defTabSz="711200">
            <a:lnSpc>
              <a:spcPct val="90000"/>
            </a:lnSpc>
            <a:spcBef>
              <a:spcPct val="0"/>
            </a:spcBef>
            <a:spcAft>
              <a:spcPct val="35000"/>
            </a:spcAft>
            <a:buNone/>
          </a:pPr>
          <a:r>
            <a:rPr lang="en-US" sz="1600" kern="1200" dirty="0"/>
            <a:t>whenever possible)</a:t>
          </a:r>
        </a:p>
      </dsp:txBody>
      <dsp:txXfrm>
        <a:off x="1181684" y="2830462"/>
        <a:ext cx="2963920" cy="1023103"/>
      </dsp:txXfrm>
    </dsp:sp>
    <dsp:sp modelId="{98BE0ADE-08AA-451D-BD60-AA68226E40B5}">
      <dsp:nvSpPr>
        <dsp:cNvPr id="0" name=""/>
        <dsp:cNvSpPr/>
      </dsp:nvSpPr>
      <dsp:spPr>
        <a:xfrm>
          <a:off x="4145604" y="2830462"/>
          <a:ext cx="2138922" cy="102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173" tIns="108173" rIns="108173" bIns="108173" numCol="1" spcCol="1270" anchor="ctr" anchorCtr="0">
          <a:noAutofit/>
        </a:bodyPr>
        <a:lstStyle/>
        <a:p>
          <a:pPr marL="0" lvl="0" indent="0" algn="l" defTabSz="622300">
            <a:lnSpc>
              <a:spcPct val="90000"/>
            </a:lnSpc>
            <a:spcBef>
              <a:spcPct val="0"/>
            </a:spcBef>
            <a:spcAft>
              <a:spcPct val="35000"/>
            </a:spcAft>
            <a:buNone/>
          </a:pPr>
          <a:r>
            <a:rPr lang="en-US" sz="1400" u="sng" kern="1200" dirty="0"/>
            <a:t>C</a:t>
          </a:r>
          <a:r>
            <a:rPr lang="en-US" sz="1400" kern="1200" dirty="0"/>
            <a:t>ircle vocab words</a:t>
          </a:r>
        </a:p>
        <a:p>
          <a:pPr marL="0" lvl="0" indent="0" algn="l" defTabSz="622300">
            <a:lnSpc>
              <a:spcPct val="90000"/>
            </a:lnSpc>
            <a:spcBef>
              <a:spcPct val="0"/>
            </a:spcBef>
            <a:spcAft>
              <a:spcPct val="35000"/>
            </a:spcAft>
            <a:buNone/>
          </a:pPr>
          <a:r>
            <a:rPr lang="en-US" sz="1400" u="sng" kern="1200" dirty="0"/>
            <a:t>U</a:t>
          </a:r>
          <a:r>
            <a:rPr lang="en-US" sz="1400" kern="1200" dirty="0"/>
            <a:t>nderline important word</a:t>
          </a:r>
        </a:p>
        <a:p>
          <a:pPr marL="0" lvl="0" indent="0" algn="l" defTabSz="622300">
            <a:lnSpc>
              <a:spcPct val="90000"/>
            </a:lnSpc>
            <a:spcBef>
              <a:spcPct val="0"/>
            </a:spcBef>
            <a:spcAft>
              <a:spcPct val="35000"/>
            </a:spcAft>
            <a:buNone/>
          </a:pPr>
          <a:r>
            <a:rPr lang="en-US" sz="1400" u="sng" kern="1200" dirty="0"/>
            <a:t>B</a:t>
          </a:r>
          <a:r>
            <a:rPr lang="en-US" sz="1400" kern="1200" dirty="0"/>
            <a:t>ox in the question</a:t>
          </a:r>
        </a:p>
        <a:p>
          <a:pPr marL="0" lvl="0" indent="0" algn="l" defTabSz="622300">
            <a:lnSpc>
              <a:spcPct val="90000"/>
            </a:lnSpc>
            <a:spcBef>
              <a:spcPct val="0"/>
            </a:spcBef>
            <a:spcAft>
              <a:spcPct val="35000"/>
            </a:spcAft>
            <a:buNone/>
          </a:pPr>
          <a:r>
            <a:rPr lang="en-US" sz="1400" u="sng" kern="1200" dirty="0"/>
            <a:t>E</a:t>
          </a:r>
          <a:r>
            <a:rPr lang="en-US" sz="1400" kern="1200" dirty="0"/>
            <a:t>liminate the wrong answers</a:t>
          </a:r>
        </a:p>
      </dsp:txBody>
      <dsp:txXfrm>
        <a:off x="4145604" y="2830462"/>
        <a:ext cx="2138922" cy="10221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35851-1E52-4411-8790-912102AA4D03}" type="datetimeFigureOut">
              <a:rPr lang="en-US" smtClean="0"/>
              <a:t>9/22/2018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B007C-7F0F-4AF0-98A8-90424781322A}" type="slidenum">
              <a:rPr lang="en-US" smtClean="0"/>
              <a:t>‹#›</a:t>
            </a:fld>
            <a:endParaRPr lang="en-US"/>
          </a:p>
        </p:txBody>
      </p:sp>
    </p:spTree>
    <p:extLst>
      <p:ext uri="{BB962C8B-B14F-4D97-AF65-F5344CB8AC3E}">
        <p14:creationId xmlns:p14="http://schemas.microsoft.com/office/powerpoint/2010/main" val="86701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1F91C-9CF4-47A9-B6F4-BA8EE4DE22CD}" type="slidenum">
              <a:rPr lang="en-US" altLang="en-US"/>
              <a:pPr/>
              <a:t>4</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2024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B007C-7F0F-4AF0-98A8-90424781322A}" type="slidenum">
              <a:rPr lang="en-US" smtClean="0"/>
              <a:t>5</a:t>
            </a:fld>
            <a:endParaRPr lang="en-US"/>
          </a:p>
        </p:txBody>
      </p:sp>
    </p:spTree>
    <p:extLst>
      <p:ext uri="{BB962C8B-B14F-4D97-AF65-F5344CB8AC3E}">
        <p14:creationId xmlns:p14="http://schemas.microsoft.com/office/powerpoint/2010/main" val="3683633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B007C-7F0F-4AF0-98A8-90424781322A}" type="slidenum">
              <a:rPr lang="en-US" smtClean="0"/>
              <a:t>14</a:t>
            </a:fld>
            <a:endParaRPr lang="en-US"/>
          </a:p>
        </p:txBody>
      </p:sp>
    </p:spTree>
    <p:extLst>
      <p:ext uri="{BB962C8B-B14F-4D97-AF65-F5344CB8AC3E}">
        <p14:creationId xmlns:p14="http://schemas.microsoft.com/office/powerpoint/2010/main" val="23567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 D</a:t>
            </a:r>
          </a:p>
        </p:txBody>
      </p:sp>
      <p:sp>
        <p:nvSpPr>
          <p:cNvPr id="4" name="Slide Number Placeholder 3"/>
          <p:cNvSpPr>
            <a:spLocks noGrp="1"/>
          </p:cNvSpPr>
          <p:nvPr>
            <p:ph type="sldNum" sz="quarter" idx="10"/>
          </p:nvPr>
        </p:nvSpPr>
        <p:spPr/>
        <p:txBody>
          <a:bodyPr/>
          <a:lstStyle/>
          <a:p>
            <a:fld id="{766A39FA-4583-4A66-B433-B5F8B9167AAF}" type="slidenum">
              <a:rPr lang="en-US" smtClean="0"/>
              <a:t>18</a:t>
            </a:fld>
            <a:endParaRPr lang="en-US"/>
          </a:p>
        </p:txBody>
      </p:sp>
    </p:spTree>
    <p:extLst>
      <p:ext uri="{BB962C8B-B14F-4D97-AF65-F5344CB8AC3E}">
        <p14:creationId xmlns:p14="http://schemas.microsoft.com/office/powerpoint/2010/main" val="300195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 D</a:t>
            </a:r>
          </a:p>
        </p:txBody>
      </p:sp>
      <p:sp>
        <p:nvSpPr>
          <p:cNvPr id="4" name="Slide Number Placeholder 3"/>
          <p:cNvSpPr>
            <a:spLocks noGrp="1"/>
          </p:cNvSpPr>
          <p:nvPr>
            <p:ph type="sldNum" sz="quarter" idx="10"/>
          </p:nvPr>
        </p:nvSpPr>
        <p:spPr/>
        <p:txBody>
          <a:bodyPr/>
          <a:lstStyle/>
          <a:p>
            <a:fld id="{766A39FA-4583-4A66-B433-B5F8B9167AAF}" type="slidenum">
              <a:rPr lang="en-US" smtClean="0"/>
              <a:t>19</a:t>
            </a:fld>
            <a:endParaRPr lang="en-US"/>
          </a:p>
        </p:txBody>
      </p:sp>
    </p:spTree>
    <p:extLst>
      <p:ext uri="{BB962C8B-B14F-4D97-AF65-F5344CB8AC3E}">
        <p14:creationId xmlns:p14="http://schemas.microsoft.com/office/powerpoint/2010/main" val="63261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C1F91C-9CF4-47A9-B6F4-BA8EE4DE22CD}" type="slidenum">
              <a:rPr lang="en-US" altLang="en-US"/>
              <a:pPr/>
              <a:t>20</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en-US" dirty="0"/>
              <a:t>Correct Answer:</a:t>
            </a:r>
            <a:r>
              <a:rPr lang="en-US" altLang="en-US" baseline="0" dirty="0"/>
              <a:t>  D</a:t>
            </a:r>
            <a:endParaRPr lang="en-US" altLang="en-US" dirty="0"/>
          </a:p>
        </p:txBody>
      </p:sp>
    </p:spTree>
    <p:extLst>
      <p:ext uri="{BB962C8B-B14F-4D97-AF65-F5344CB8AC3E}">
        <p14:creationId xmlns:p14="http://schemas.microsoft.com/office/powerpoint/2010/main" val="3601160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A39FA-4583-4A66-B433-B5F8B9167AAF}" type="slidenum">
              <a:rPr lang="en-US" smtClean="0"/>
              <a:t>21</a:t>
            </a:fld>
            <a:endParaRPr lang="en-US"/>
          </a:p>
        </p:txBody>
      </p:sp>
    </p:spTree>
    <p:extLst>
      <p:ext uri="{BB962C8B-B14F-4D97-AF65-F5344CB8AC3E}">
        <p14:creationId xmlns:p14="http://schemas.microsoft.com/office/powerpoint/2010/main" val="423577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49C2-594C-4656-8BAD-3907B4B53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69C974-1F8F-445A-84AC-244539E30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EA10AD-FB0A-45A3-9196-565B2D6D1972}"/>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58E94E12-195B-4F02-9BA4-BBB6EDF26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7FDFE-6A5E-435A-888F-7495380D22F5}"/>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209677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C539-8CBA-4BFC-94F7-B0E01BD3E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4DB16A-DA41-4C69-85ED-72F6698075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54ECE-2850-40B5-ADA4-9D1F4EF44CDD}"/>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5C1F5C8A-2613-4F6D-AFE6-C532782A2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66DBF-C70C-4866-AF80-55CFDF749900}"/>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34814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6601A-8514-46F3-AE06-DB40D2C127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0D6AA1-4261-4CC3-8BA4-167D607CB6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B5F9E-6382-4D90-95E3-5F5603D67CE1}"/>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C5C0AF6B-5976-4AD3-B5B6-6AC6DB158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9B97F-55F3-430E-961B-75D5265C5B5D}"/>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414681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09458-1C78-4A25-8045-E20AF6DCE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47150-67DD-4BD5-997B-643E1EDB34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F42D6-F0EE-4C4A-9E77-980F7D8D8D48}"/>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46385241-C5C9-467A-BBC8-7A237E3FA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5F946-71B1-4F3A-A3C2-7FE136D3CAF0}"/>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29326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E769-D174-4E7C-B32F-836642765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25F77-139A-4067-8C50-1C777C4BE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FEEDB2-53F5-44AB-ADBA-70A2CCC14490}"/>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6B33265D-9006-4EA0-99FD-3E3B61393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B8D07-795E-46AD-90D3-E66F430BA0FD}"/>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405224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9C5E-95B7-4C6D-954F-FD2D762B8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9408B-4950-4E97-B9C9-C154DC6C87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B8F26F-2F38-4609-974D-0D077C9973B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42DD05-44AB-4C94-B0D1-946889A1E4DF}"/>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6" name="Footer Placeholder 5">
            <a:extLst>
              <a:ext uri="{FF2B5EF4-FFF2-40B4-BE49-F238E27FC236}">
                <a16:creationId xmlns:a16="http://schemas.microsoft.com/office/drawing/2014/main" id="{771CB1EE-30E1-4BF0-8B0C-09A9E7C92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543B89-8FAC-40EB-B902-887BCB957228}"/>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214451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3418-0799-4CC5-8FFE-59851C9D4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53C172-A666-47B2-9316-869D41DB2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0E4E6F-1377-4CC0-A23C-4DB78A7728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F1B8BC-7CA4-4146-8D6B-DA0DE9AB61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C597BE-A04F-4B1B-BCDF-BF8E1DB28A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3E5F4-054C-4991-B31D-E4C6D6AE5D6E}"/>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8" name="Footer Placeholder 7">
            <a:extLst>
              <a:ext uri="{FF2B5EF4-FFF2-40B4-BE49-F238E27FC236}">
                <a16:creationId xmlns:a16="http://schemas.microsoft.com/office/drawing/2014/main" id="{A44331AB-B1B4-4B19-BBA9-7161E7B94A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8C8B7D-B31D-47E0-9E33-A2467CE46978}"/>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113868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CC37-474E-4BBF-9176-E1F25FD34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D8FB4D-FD19-4AA9-BF44-F280FECB6B53}"/>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4" name="Footer Placeholder 3">
            <a:extLst>
              <a:ext uri="{FF2B5EF4-FFF2-40B4-BE49-F238E27FC236}">
                <a16:creationId xmlns:a16="http://schemas.microsoft.com/office/drawing/2014/main" id="{EC0BAA6A-16FA-4B24-99C3-B50F042A8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418DC3-1B46-4575-A7E2-0C9336D0E35F}"/>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80242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8CF6C-7A46-4651-8DD3-C4AD631841D4}"/>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3" name="Footer Placeholder 2">
            <a:extLst>
              <a:ext uri="{FF2B5EF4-FFF2-40B4-BE49-F238E27FC236}">
                <a16:creationId xmlns:a16="http://schemas.microsoft.com/office/drawing/2014/main" id="{B2523B0B-4275-4E58-AF5E-3F30BA1423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7C60F-0B14-46EB-8E8F-1003ADB58A09}"/>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288780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1D83-902E-4594-8944-0EB1EB30D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00745-9073-4D99-B904-FF06813EC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A2075-07A4-43BD-831A-0DEE3462DB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200F71-F3A8-4627-BB78-777D1F48D085}"/>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6" name="Footer Placeholder 5">
            <a:extLst>
              <a:ext uri="{FF2B5EF4-FFF2-40B4-BE49-F238E27FC236}">
                <a16:creationId xmlns:a16="http://schemas.microsoft.com/office/drawing/2014/main" id="{3C087857-7292-4C42-9C11-8F2E595084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7FCD0-C2C2-46DA-AB53-00DD1542ED47}"/>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14189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392AD-6653-4C25-B1F9-B396DAA4C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4AED72-59AD-414F-ACEA-429A6326CF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64F7CF-693C-418B-A97C-059E7DBD4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6DB232-D18C-4569-818D-703DA52F4514}"/>
              </a:ext>
            </a:extLst>
          </p:cNvPr>
          <p:cNvSpPr>
            <a:spLocks noGrp="1"/>
          </p:cNvSpPr>
          <p:nvPr>
            <p:ph type="dt" sz="half" idx="10"/>
          </p:nvPr>
        </p:nvSpPr>
        <p:spPr/>
        <p:txBody>
          <a:bodyPr/>
          <a:lstStyle/>
          <a:p>
            <a:fld id="{0F904E3D-13D1-4D1E-8041-60F62DD528F0}" type="datetimeFigureOut">
              <a:rPr lang="en-US" smtClean="0"/>
              <a:t>9/22/2018</a:t>
            </a:fld>
            <a:endParaRPr lang="en-US"/>
          </a:p>
        </p:txBody>
      </p:sp>
      <p:sp>
        <p:nvSpPr>
          <p:cNvPr id="6" name="Footer Placeholder 5">
            <a:extLst>
              <a:ext uri="{FF2B5EF4-FFF2-40B4-BE49-F238E27FC236}">
                <a16:creationId xmlns:a16="http://schemas.microsoft.com/office/drawing/2014/main" id="{F80EF649-C177-4D26-8008-0B29B4B9E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CE62C7-1C25-48C9-AFCD-CA9FAC5D04DA}"/>
              </a:ext>
            </a:extLst>
          </p:cNvPr>
          <p:cNvSpPr>
            <a:spLocks noGrp="1"/>
          </p:cNvSpPr>
          <p:nvPr>
            <p:ph type="sldNum" sz="quarter" idx="12"/>
          </p:nvPr>
        </p:nvSpPr>
        <p:spPr/>
        <p:txBody>
          <a:bodyPr/>
          <a:lstStyle/>
          <a:p>
            <a:fld id="{E6A69E86-7223-4806-9230-F92F2C04A2A0}" type="slidenum">
              <a:rPr lang="en-US" smtClean="0"/>
              <a:t>‹#›</a:t>
            </a:fld>
            <a:endParaRPr lang="en-US"/>
          </a:p>
        </p:txBody>
      </p:sp>
    </p:spTree>
    <p:extLst>
      <p:ext uri="{BB962C8B-B14F-4D97-AF65-F5344CB8AC3E}">
        <p14:creationId xmlns:p14="http://schemas.microsoft.com/office/powerpoint/2010/main" val="51409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8FDFD-18CB-4AA8-BFAC-D0987A13A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65612-3889-447C-A151-9ED3CB6A8A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2FE21-F702-4428-A0EA-165D2D71E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04E3D-13D1-4D1E-8041-60F62DD528F0}" type="datetimeFigureOut">
              <a:rPr lang="en-US" smtClean="0"/>
              <a:t>9/22/2018</a:t>
            </a:fld>
            <a:endParaRPr lang="en-US"/>
          </a:p>
        </p:txBody>
      </p:sp>
      <p:sp>
        <p:nvSpPr>
          <p:cNvPr id="5" name="Footer Placeholder 4">
            <a:extLst>
              <a:ext uri="{FF2B5EF4-FFF2-40B4-BE49-F238E27FC236}">
                <a16:creationId xmlns:a16="http://schemas.microsoft.com/office/drawing/2014/main" id="{01A06D30-9051-409B-8300-58276BDC18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E5F1B1-7243-410B-976E-836619887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69E86-7223-4806-9230-F92F2C04A2A0}" type="slidenum">
              <a:rPr lang="en-US" smtClean="0"/>
              <a:t>‹#›</a:t>
            </a:fld>
            <a:endParaRPr lang="en-US"/>
          </a:p>
        </p:txBody>
      </p:sp>
    </p:spTree>
    <p:extLst>
      <p:ext uri="{BB962C8B-B14F-4D97-AF65-F5344CB8AC3E}">
        <p14:creationId xmlns:p14="http://schemas.microsoft.com/office/powerpoint/2010/main" val="1968599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nutsinanutshell.blogspot.com/2011/06/fat-butt-friday-bike-safety.html" TargetMode="External"/><Relationship Id="rId2" Type="http://schemas.openxmlformats.org/officeDocument/2006/relationships/image" Target="../media/image31.gif"/><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www.freefoto.com/preview/11-12-52/Electric-Light-Bulb"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youtube.com/watch?v=Mp0Bu75MSj8"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lipart.org/detail/190006/simple-side-of-car-silhouette-by-z-190006"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learnwithmac.com/2011/07/03/tutorial-on-newtons-second-law-of-motion/?shared=email&amp;msg=fail" TargetMode="Externa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studyjam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audio" Target="../media/media1.m4a"/><Relationship Id="rId21" Type="http://schemas.openxmlformats.org/officeDocument/2006/relationships/image" Target="../media/image30.sv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svg"/><Relationship Id="rId2" Type="http://schemas.microsoft.com/office/2007/relationships/media" Target="../media/media1.m4a"/><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video" Target="https://www.youtube.com/embed/XDHvi773EuI" TargetMode="External"/><Relationship Id="rId6" Type="http://schemas.openxmlformats.org/officeDocument/2006/relationships/hyperlink" Target="https://www.youtube.com/watch?v=MAqrWvkBoHk" TargetMode="External"/><Relationship Id="rId11" Type="http://schemas.openxmlformats.org/officeDocument/2006/relationships/image" Target="../media/image20.svg"/><Relationship Id="rId5" Type="http://schemas.openxmlformats.org/officeDocument/2006/relationships/image" Target="../media/image15.jpe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slideLayout" Target="../slideLayouts/slideLayout2.xml"/><Relationship Id="rId9" Type="http://schemas.openxmlformats.org/officeDocument/2006/relationships/image" Target="../media/image18.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4AB0E60-1273-41A1-8BFE-5ED3DD8D246C}"/>
              </a:ext>
            </a:extLst>
          </p:cNvPr>
          <p:cNvSpPr>
            <a:spLocks noGrp="1"/>
          </p:cNvSpPr>
          <p:nvPr>
            <p:ph type="title"/>
          </p:nvPr>
        </p:nvSpPr>
        <p:spPr>
          <a:xfrm>
            <a:off x="655721" y="1319806"/>
            <a:ext cx="3657600" cy="2332226"/>
          </a:xfrm>
          <a:ln>
            <a:solidFill>
              <a:srgbClr val="2DC7C7"/>
            </a:solidFill>
          </a:ln>
        </p:spPr>
        <p:txBody>
          <a:bodyPr vert="horz" lIns="91440" tIns="45720" rIns="91440" bIns="45720" rtlCol="0" anchor="b">
            <a:normAutofit/>
          </a:bodyPr>
          <a:lstStyle/>
          <a:p>
            <a:pPr algn="ctr"/>
            <a:r>
              <a:rPr lang="en-US" sz="4800" kern="1200" dirty="0">
                <a:solidFill>
                  <a:srgbClr val="FFFFFF"/>
                </a:solidFill>
                <a:latin typeface="+mj-lt"/>
                <a:ea typeface="+mj-ea"/>
                <a:cs typeface="+mj-cs"/>
              </a:rPr>
              <a:t>Unit 2: Forces and Changes in Motion</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627CF5A-0696-4EFA-8004-4B0780B0459C}"/>
              </a:ext>
            </a:extLst>
          </p:cNvPr>
          <p:cNvSpPr>
            <a:spLocks noGrp="1"/>
          </p:cNvSpPr>
          <p:nvPr>
            <p:ph idx="1"/>
          </p:nvPr>
        </p:nvSpPr>
        <p:spPr>
          <a:xfrm>
            <a:off x="6096000" y="1734598"/>
            <a:ext cx="4533900" cy="4351338"/>
          </a:xfrm>
        </p:spPr>
        <p:txBody>
          <a:bodyPr/>
          <a:lstStyle/>
          <a:p>
            <a:r>
              <a:rPr lang="en-US" dirty="0">
                <a:solidFill>
                  <a:srgbClr val="2DC7C7"/>
                </a:solidFill>
                <a:latin typeface="Happy Monkey" panose="02000500000000020004" pitchFamily="2" charset="0"/>
              </a:rPr>
              <a:t>Part 1 :  Force</a:t>
            </a:r>
          </a:p>
          <a:p>
            <a:endParaRPr lang="en-US" dirty="0">
              <a:solidFill>
                <a:srgbClr val="2DC7C7"/>
              </a:solidFill>
              <a:latin typeface="Happy Monkey" panose="02000500000000020004" pitchFamily="2" charset="0"/>
            </a:endParaRPr>
          </a:p>
          <a:p>
            <a:r>
              <a:rPr lang="en-US" dirty="0">
                <a:solidFill>
                  <a:srgbClr val="2DC7C7"/>
                </a:solidFill>
                <a:latin typeface="Happy Monkey" panose="02000500000000020004" pitchFamily="2" charset="0"/>
              </a:rPr>
              <a:t>Part 2 – Balanced and Un balanced Forces </a:t>
            </a:r>
          </a:p>
          <a:p>
            <a:pPr marL="0" indent="0">
              <a:buNone/>
            </a:pPr>
            <a:endParaRPr lang="en-US" dirty="0">
              <a:solidFill>
                <a:srgbClr val="2DC7C7"/>
              </a:solidFill>
              <a:latin typeface="Happy Monkey" panose="02000500000000020004" pitchFamily="2" charset="0"/>
            </a:endParaRPr>
          </a:p>
        </p:txBody>
      </p:sp>
    </p:spTree>
    <p:extLst>
      <p:ext uri="{BB962C8B-B14F-4D97-AF65-F5344CB8AC3E}">
        <p14:creationId xmlns:p14="http://schemas.microsoft.com/office/powerpoint/2010/main" val="200814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0186D1-1A5A-4BB5-9244-E9091646F6F4}"/>
              </a:ext>
            </a:extLst>
          </p:cNvPr>
          <p:cNvSpPr/>
          <p:nvPr/>
        </p:nvSpPr>
        <p:spPr>
          <a:xfrm>
            <a:off x="637309" y="982176"/>
            <a:ext cx="8465127"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Let’s Re-Visit the Bell Ringer</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James is riding a bike down a hill. As he gets to </a:t>
            </a:r>
          </a:p>
          <a:p>
            <a:r>
              <a:rPr lang="en-US" sz="2400" dirty="0">
                <a:latin typeface="Times New Roman" panose="02020603050405020304" pitchFamily="18" charset="0"/>
                <a:cs typeface="Times New Roman" panose="02020603050405020304" pitchFamily="18" charset="0"/>
              </a:rPr>
              <a:t>the bottom, he applies the brakes to stop the bike’s </a:t>
            </a:r>
          </a:p>
          <a:p>
            <a:r>
              <a:rPr lang="en-US" sz="2400" dirty="0">
                <a:latin typeface="Times New Roman" panose="02020603050405020304" pitchFamily="18" charset="0"/>
                <a:cs typeface="Times New Roman" panose="02020603050405020304" pitchFamily="18" charset="0"/>
              </a:rPr>
              <a:t>forward motion. Which of the following statements</a:t>
            </a:r>
          </a:p>
          <a:p>
            <a:r>
              <a:rPr lang="en-US" sz="2400" dirty="0">
                <a:latin typeface="Times New Roman" panose="02020603050405020304" pitchFamily="18" charset="0"/>
                <a:cs typeface="Times New Roman" panose="02020603050405020304" pitchFamily="18" charset="0"/>
              </a:rPr>
              <a:t>best describes an example of friction </a:t>
            </a:r>
          </a:p>
          <a:p>
            <a:r>
              <a:rPr lang="en-US" sz="2400" dirty="0">
                <a:latin typeface="Times New Roman" panose="02020603050405020304" pitchFamily="18" charset="0"/>
                <a:cs typeface="Times New Roman" panose="02020603050405020304" pitchFamily="18" charset="0"/>
              </a:rPr>
              <a:t>acting on the bicycle?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The ground pushing up on the bike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  James is hands squeezing the handle of the brakes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  James is body pressing down on the seat of the bike</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D.  The surface of the brake rubbing the rim of the</a:t>
            </a:r>
          </a:p>
          <a:p>
            <a:r>
              <a:rPr lang="en-US" sz="2400" dirty="0">
                <a:latin typeface="Times New Roman" panose="02020603050405020304" pitchFamily="18" charset="0"/>
                <a:cs typeface="Times New Roman" panose="02020603050405020304" pitchFamily="18" charset="0"/>
              </a:rPr>
              <a:t>      front tire</a:t>
            </a:r>
            <a:endParaRPr lang="en-US" sz="2400" dirty="0"/>
          </a:p>
        </p:txBody>
      </p:sp>
      <p:pic>
        <p:nvPicPr>
          <p:cNvPr id="4" name="Picture 3" descr="A picture containing text&#10;&#10;Description generated with very high confidence">
            <a:extLst>
              <a:ext uri="{FF2B5EF4-FFF2-40B4-BE49-F238E27FC236}">
                <a16:creationId xmlns:a16="http://schemas.microsoft.com/office/drawing/2014/main" id="{5D62C4C4-91DC-47FE-8686-3FE99E8A5B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87673" y="177048"/>
            <a:ext cx="4119418" cy="6179127"/>
          </a:xfrm>
          <a:prstGeom prst="rect">
            <a:avLst/>
          </a:prstGeom>
        </p:spPr>
      </p:pic>
      <p:sp>
        <p:nvSpPr>
          <p:cNvPr id="5" name="TextBox 4">
            <a:extLst>
              <a:ext uri="{FF2B5EF4-FFF2-40B4-BE49-F238E27FC236}">
                <a16:creationId xmlns:a16="http://schemas.microsoft.com/office/drawing/2014/main" id="{12B81BD6-FE2E-48C8-91B0-2CAE2F772B80}"/>
              </a:ext>
            </a:extLst>
          </p:cNvPr>
          <p:cNvSpPr txBox="1"/>
          <p:nvPr/>
        </p:nvSpPr>
        <p:spPr>
          <a:xfrm>
            <a:off x="7135091" y="6761018"/>
            <a:ext cx="4572000" cy="230832"/>
          </a:xfrm>
          <a:prstGeom prst="rect">
            <a:avLst/>
          </a:prstGeom>
          <a:noFill/>
        </p:spPr>
        <p:txBody>
          <a:bodyPr wrap="square" rtlCol="0">
            <a:spAutoFit/>
          </a:bodyPr>
          <a:lstStyle/>
          <a:p>
            <a:r>
              <a:rPr lang="en-US" sz="900">
                <a:hlinkClick r:id="rId3" tooltip="http://nutsinanutshell.blogspot.com/2011/06/fat-butt-friday-bike-safety.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060086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9020-6315-47A8-954A-9F49B70D105E}"/>
              </a:ext>
            </a:extLst>
          </p:cNvPr>
          <p:cNvSpPr>
            <a:spLocks noGrp="1"/>
          </p:cNvSpPr>
          <p:nvPr>
            <p:ph type="title"/>
          </p:nvPr>
        </p:nvSpPr>
        <p:spPr/>
        <p:txBody>
          <a:bodyPr>
            <a:normAutofit fontScale="90000"/>
          </a:bodyPr>
          <a:lstStyle/>
          <a:p>
            <a:br>
              <a:rPr lang="en-US" sz="3600" b="1" u="sng" dirty="0">
                <a:solidFill>
                  <a:srgbClr val="000000"/>
                </a:solidFill>
              </a:rPr>
            </a:br>
            <a:br>
              <a:rPr lang="en-US" sz="3600" b="1" u="sng" dirty="0">
                <a:solidFill>
                  <a:srgbClr val="000000"/>
                </a:solidFill>
              </a:rPr>
            </a:br>
            <a:r>
              <a:rPr lang="en-US" sz="3600" b="1" dirty="0">
                <a:solidFill>
                  <a:srgbClr val="000000"/>
                </a:solidFill>
              </a:rPr>
              <a:t>Non-Contact Forces – types forces that act at a </a:t>
            </a:r>
            <a:r>
              <a:rPr lang="en-US" sz="3600" b="1" u="sng" dirty="0">
                <a:solidFill>
                  <a:srgbClr val="000000"/>
                </a:solidFill>
              </a:rPr>
              <a:t>distance</a:t>
            </a:r>
            <a:r>
              <a:rPr lang="en-US" sz="3600" b="1" dirty="0">
                <a:solidFill>
                  <a:srgbClr val="000000"/>
                </a:solidFill>
              </a:rPr>
              <a:t> </a:t>
            </a:r>
            <a:br>
              <a:rPr lang="en-US" sz="3600" b="1" dirty="0">
                <a:solidFill>
                  <a:srgbClr val="000000"/>
                </a:solidFill>
              </a:rPr>
            </a:br>
            <a:r>
              <a:rPr lang="en-US" sz="3600" b="1" dirty="0">
                <a:solidFill>
                  <a:srgbClr val="000000"/>
                </a:solidFill>
              </a:rPr>
              <a:t>	- a push or pull  without </a:t>
            </a:r>
            <a:r>
              <a:rPr lang="en-US" sz="3600" b="1" u="sng" dirty="0">
                <a:solidFill>
                  <a:srgbClr val="000000"/>
                </a:solidFill>
              </a:rPr>
              <a:t>touching</a:t>
            </a:r>
            <a:br>
              <a:rPr lang="en-US" b="1" dirty="0">
                <a:solidFill>
                  <a:srgbClr val="000000"/>
                </a:solidFill>
              </a:rPr>
            </a:br>
            <a:r>
              <a:rPr lang="en-US" b="1" dirty="0">
                <a:solidFill>
                  <a:srgbClr val="000000"/>
                </a:solidFill>
              </a:rPr>
              <a:t>	</a:t>
            </a:r>
            <a:br>
              <a:rPr lang="en-US" dirty="0">
                <a:solidFill>
                  <a:srgbClr val="000000"/>
                </a:solidFill>
              </a:rPr>
            </a:br>
            <a:endParaRPr lang="en-US" dirty="0"/>
          </a:p>
        </p:txBody>
      </p:sp>
      <p:sp>
        <p:nvSpPr>
          <p:cNvPr id="3" name="Content Placeholder 2">
            <a:extLst>
              <a:ext uri="{FF2B5EF4-FFF2-40B4-BE49-F238E27FC236}">
                <a16:creationId xmlns:a16="http://schemas.microsoft.com/office/drawing/2014/main" id="{CC4F29F4-D0E7-4ED5-B44B-AB0A004076AE}"/>
              </a:ext>
            </a:extLst>
          </p:cNvPr>
          <p:cNvSpPr>
            <a:spLocks noGrp="1"/>
          </p:cNvSpPr>
          <p:nvPr>
            <p:ph idx="1"/>
          </p:nvPr>
        </p:nvSpPr>
        <p:spPr/>
        <p:txBody>
          <a:bodyPr>
            <a:normAutofit fontScale="92500" lnSpcReduction="20000"/>
          </a:bodyPr>
          <a:lstStyle/>
          <a:p>
            <a:pPr marL="457200" lvl="1" indent="0">
              <a:buNone/>
            </a:pP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Electrical force – force between two </a:t>
            </a:r>
            <a:r>
              <a:rPr lang="en-US" altLang="en-US" sz="2800" u="sng" dirty="0">
                <a:latin typeface="Times New Roman" panose="02020603050405020304" pitchFamily="18" charset="0"/>
                <a:cs typeface="Times New Roman" panose="02020603050405020304" pitchFamily="18" charset="0"/>
              </a:rPr>
              <a:t>charged</a:t>
            </a:r>
            <a:r>
              <a:rPr lang="en-US" altLang="en-US" sz="2800" dirty="0">
                <a:latin typeface="Times New Roman" panose="02020603050405020304" pitchFamily="18" charset="0"/>
                <a:cs typeface="Times New Roman" panose="02020603050405020304" pitchFamily="18" charset="0"/>
              </a:rPr>
              <a:t> objects</a:t>
            </a:r>
          </a:p>
          <a:p>
            <a:pPr lvl="2">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static cling </a:t>
            </a: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Magnetic Force – force of </a:t>
            </a:r>
            <a:r>
              <a:rPr lang="en-US" altLang="en-US" sz="2800" u="sng" dirty="0">
                <a:latin typeface="Times New Roman" panose="02020603050405020304" pitchFamily="18" charset="0"/>
                <a:cs typeface="Times New Roman" panose="02020603050405020304" pitchFamily="18" charset="0"/>
              </a:rPr>
              <a:t>attraction</a:t>
            </a:r>
            <a:r>
              <a:rPr lang="en-US" altLang="en-US" sz="2800" dirty="0">
                <a:latin typeface="Times New Roman" panose="02020603050405020304" pitchFamily="18" charset="0"/>
                <a:cs typeface="Times New Roman" panose="02020603050405020304" pitchFamily="18" charset="0"/>
              </a:rPr>
              <a:t>  or</a:t>
            </a:r>
          </a:p>
          <a:p>
            <a:pPr marL="457200" lvl="1" indent="0">
              <a:buNone/>
            </a:pPr>
            <a:r>
              <a:rPr lang="en-US" altLang="en-US" sz="2800" dirty="0">
                <a:latin typeface="Times New Roman" panose="02020603050405020304" pitchFamily="18" charset="0"/>
                <a:cs typeface="Times New Roman" panose="02020603050405020304" pitchFamily="18" charset="0"/>
              </a:rPr>
              <a:t>repulsion between two magnetic poles</a:t>
            </a:r>
          </a:p>
          <a:p>
            <a:pPr lvl="2">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magnetic substance: </a:t>
            </a:r>
            <a:r>
              <a:rPr lang="en-US" altLang="en-US" sz="2400" u="sng" dirty="0">
                <a:latin typeface="Times New Roman" panose="02020603050405020304" pitchFamily="18" charset="0"/>
                <a:cs typeface="Times New Roman" panose="02020603050405020304" pitchFamily="18" charset="0"/>
              </a:rPr>
              <a:t>iron</a:t>
            </a:r>
            <a:r>
              <a:rPr lang="en-US" altLang="en-US" sz="2400" dirty="0">
                <a:latin typeface="Times New Roman" panose="02020603050405020304" pitchFamily="18" charset="0"/>
                <a:cs typeface="Times New Roman" panose="02020603050405020304" pitchFamily="18" charset="0"/>
              </a:rPr>
              <a:t>, cobalt an nickel</a:t>
            </a:r>
          </a:p>
          <a:p>
            <a:pPr lvl="1">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
            </a:pPr>
            <a:r>
              <a:rPr lang="en-US" altLang="en-US" sz="2800" u="sng" dirty="0">
                <a:latin typeface="Times New Roman" panose="02020603050405020304" pitchFamily="18" charset="0"/>
                <a:cs typeface="Times New Roman" panose="02020603050405020304" pitchFamily="18" charset="0"/>
              </a:rPr>
              <a:t>Gravitational</a:t>
            </a:r>
            <a:r>
              <a:rPr lang="en-US" altLang="en-US" sz="2800" dirty="0">
                <a:latin typeface="Times New Roman" panose="02020603050405020304" pitchFamily="18" charset="0"/>
                <a:cs typeface="Times New Roman" panose="02020603050405020304" pitchFamily="18" charset="0"/>
              </a:rPr>
              <a:t> Force -  the force of attraction between two objects with mass</a:t>
            </a:r>
          </a:p>
          <a:p>
            <a:pPr lvl="2">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an apple falling on your head</a:t>
            </a:r>
          </a:p>
          <a:p>
            <a:pPr marL="457200" lvl="1" indent="0">
              <a:buNone/>
            </a:pPr>
            <a:endParaRPr lang="en-US" altLang="en-US" sz="2800" dirty="0">
              <a:latin typeface="Times New Roman" panose="02020603050405020304" pitchFamily="18" charset="0"/>
              <a:cs typeface="Times New Roman" panose="02020603050405020304" pitchFamily="18" charset="0"/>
            </a:endParaRPr>
          </a:p>
          <a:p>
            <a:pPr marL="0" lvl="0" indent="0" algn="ctr" fontAlgn="base">
              <a:lnSpc>
                <a:spcPct val="100000"/>
              </a:lnSpc>
              <a:spcBef>
                <a:spcPct val="20000"/>
              </a:spcBef>
              <a:spcAft>
                <a:spcPct val="0"/>
              </a:spcAft>
              <a:buClr>
                <a:schemeClr val="tx1"/>
              </a:buClr>
              <a:buSzPct val="70000"/>
              <a:buNone/>
            </a:pPr>
            <a:r>
              <a:rPr lang="en-US" altLang="en-US" dirty="0">
                <a:solidFill>
                  <a:schemeClr val="tx2"/>
                </a:solidFill>
                <a:latin typeface="Arial" panose="020B0604020202020204" pitchFamily="34" charset="0"/>
              </a:rPr>
              <a:t> </a:t>
            </a:r>
          </a:p>
          <a:p>
            <a:endParaRPr lang="en-US" dirty="0"/>
          </a:p>
        </p:txBody>
      </p:sp>
      <p:pic>
        <p:nvPicPr>
          <p:cNvPr id="4" name="Picture 4" descr="354644-1259-56">
            <a:extLst>
              <a:ext uri="{FF2B5EF4-FFF2-40B4-BE49-F238E27FC236}">
                <a16:creationId xmlns:a16="http://schemas.microsoft.com/office/drawing/2014/main" id="{4A7969B5-9B21-4A56-88ED-4B0D3CBE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59" y="1249298"/>
            <a:ext cx="1300138" cy="17294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6990C8-8DEC-4548-9901-898829258E13}"/>
              </a:ext>
            </a:extLst>
          </p:cNvPr>
          <p:cNvPicPr>
            <a:picLocks noChangeAspect="1"/>
          </p:cNvPicPr>
          <p:nvPr/>
        </p:nvPicPr>
        <p:blipFill>
          <a:blip r:embed="rId3"/>
          <a:stretch>
            <a:fillRect/>
          </a:stretch>
        </p:blipFill>
        <p:spPr>
          <a:xfrm>
            <a:off x="7071333" y="2548288"/>
            <a:ext cx="1669462" cy="1761424"/>
          </a:xfrm>
          <a:prstGeom prst="rect">
            <a:avLst/>
          </a:prstGeom>
        </p:spPr>
      </p:pic>
      <p:pic>
        <p:nvPicPr>
          <p:cNvPr id="6" name="Picture 5">
            <a:extLst>
              <a:ext uri="{FF2B5EF4-FFF2-40B4-BE49-F238E27FC236}">
                <a16:creationId xmlns:a16="http://schemas.microsoft.com/office/drawing/2014/main" id="{0661B1CA-D78A-4EFD-8A87-C5B2CF11A113}"/>
              </a:ext>
            </a:extLst>
          </p:cNvPr>
          <p:cNvPicPr>
            <a:picLocks noChangeAspect="1"/>
          </p:cNvPicPr>
          <p:nvPr/>
        </p:nvPicPr>
        <p:blipFill>
          <a:blip r:embed="rId4"/>
          <a:stretch>
            <a:fillRect/>
          </a:stretch>
        </p:blipFill>
        <p:spPr>
          <a:xfrm>
            <a:off x="5895433" y="4874702"/>
            <a:ext cx="1669462" cy="1490591"/>
          </a:xfrm>
          <a:prstGeom prst="rect">
            <a:avLst/>
          </a:prstGeom>
        </p:spPr>
      </p:pic>
    </p:spTree>
    <p:extLst>
      <p:ext uri="{BB962C8B-B14F-4D97-AF65-F5344CB8AC3E}">
        <p14:creationId xmlns:p14="http://schemas.microsoft.com/office/powerpoint/2010/main" val="30689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6FCDB-9E71-4275-A8DA-9BAA6DCEECA4}"/>
              </a:ext>
            </a:extLst>
          </p:cNvPr>
          <p:cNvSpPr>
            <a:spLocks noGrp="1"/>
          </p:cNvSpPr>
          <p:nvPr>
            <p:ph type="title"/>
          </p:nvPr>
        </p:nvSpPr>
        <p:spPr>
          <a:xfrm>
            <a:off x="633446" y="640081"/>
            <a:ext cx="6274590" cy="3849244"/>
          </a:xfrm>
          <a:noFill/>
        </p:spPr>
        <p:txBody>
          <a:bodyPr vert="horz" lIns="91440" tIns="45720" rIns="91440" bIns="45720" rtlCol="0" anchor="b">
            <a:normAutofit/>
          </a:bodyPr>
          <a:lstStyle/>
          <a:p>
            <a:r>
              <a:rPr lang="en-US" sz="6000"/>
              <a:t>Electrical Force</a:t>
            </a:r>
          </a:p>
        </p:txBody>
      </p:sp>
      <p:sp>
        <p:nvSpPr>
          <p:cNvPr id="3" name="Content Placeholder 2">
            <a:extLst>
              <a:ext uri="{FF2B5EF4-FFF2-40B4-BE49-F238E27FC236}">
                <a16:creationId xmlns:a16="http://schemas.microsoft.com/office/drawing/2014/main" id="{116F0894-9F00-458A-9405-F8957A653873}"/>
              </a:ext>
            </a:extLst>
          </p:cNvPr>
          <p:cNvSpPr>
            <a:spLocks noGrp="1"/>
          </p:cNvSpPr>
          <p:nvPr>
            <p:ph idx="1"/>
          </p:nvPr>
        </p:nvSpPr>
        <p:spPr>
          <a:xfrm>
            <a:off x="633446" y="4627755"/>
            <a:ext cx="6274590" cy="1590165"/>
          </a:xfrm>
          <a:noFill/>
        </p:spPr>
        <p:txBody>
          <a:bodyPr vert="horz" lIns="91440" tIns="45720" rIns="91440" bIns="45720" rtlCol="0">
            <a:normAutofit/>
          </a:bodyPr>
          <a:lstStyle/>
          <a:p>
            <a:pPr marL="0" indent="0" algn="r">
              <a:buNone/>
            </a:pPr>
            <a:r>
              <a:rPr lang="en-US" sz="2400"/>
              <a:t>Demonstration:  Stick Around</a:t>
            </a:r>
          </a:p>
        </p:txBody>
      </p:sp>
      <p:pic>
        <p:nvPicPr>
          <p:cNvPr id="5" name="Picture 4" descr="A picture containing object&#10;&#10;Description generated with very high confidence">
            <a:extLst>
              <a:ext uri="{FF2B5EF4-FFF2-40B4-BE49-F238E27FC236}">
                <a16:creationId xmlns:a16="http://schemas.microsoft.com/office/drawing/2014/main" id="{EA15B48E-362E-4F67-A8C7-F94A322DC0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36" r="-2" b="919"/>
          <a:stretch/>
        </p:blipFill>
        <p:spPr>
          <a:xfrm>
            <a:off x="7552944" y="10"/>
            <a:ext cx="4636008" cy="6857990"/>
          </a:xfrm>
          <a:prstGeom prst="rect">
            <a:avLst/>
          </a:prstGeom>
        </p:spPr>
      </p:pic>
      <p:sp>
        <p:nvSpPr>
          <p:cNvPr id="6" name="TextBox 5">
            <a:extLst>
              <a:ext uri="{FF2B5EF4-FFF2-40B4-BE49-F238E27FC236}">
                <a16:creationId xmlns:a16="http://schemas.microsoft.com/office/drawing/2014/main" id="{E0F9E888-ED94-4F63-B173-7FB715BA029B}"/>
              </a:ext>
            </a:extLst>
          </p:cNvPr>
          <p:cNvSpPr txBox="1"/>
          <p:nvPr/>
        </p:nvSpPr>
        <p:spPr>
          <a:xfrm>
            <a:off x="9729625"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reefoto.com/preview/11-12-52/Electric-Light-Bulb">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69273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B1F61-F312-47A8-8D86-78F1B86F0F1A}"/>
              </a:ext>
            </a:extLst>
          </p:cNvPr>
          <p:cNvSpPr>
            <a:spLocks noGrp="1"/>
          </p:cNvSpPr>
          <p:nvPr>
            <p:ph type="title"/>
          </p:nvPr>
        </p:nvSpPr>
        <p:spPr>
          <a:xfrm>
            <a:off x="839788" y="576400"/>
            <a:ext cx="4577316" cy="616527"/>
          </a:xfrm>
        </p:spPr>
        <p:txBody>
          <a:bodyPr/>
          <a:lstStyle/>
          <a:p>
            <a:pPr algn="ctr"/>
            <a:r>
              <a:rPr lang="en-US" dirty="0"/>
              <a:t>How do magnets work?</a:t>
            </a:r>
          </a:p>
        </p:txBody>
      </p:sp>
      <p:sp>
        <p:nvSpPr>
          <p:cNvPr id="4" name="Text Placeholder 3">
            <a:extLst>
              <a:ext uri="{FF2B5EF4-FFF2-40B4-BE49-F238E27FC236}">
                <a16:creationId xmlns:a16="http://schemas.microsoft.com/office/drawing/2014/main" id="{3120E8E8-FEF5-45C5-A14B-8C6A96961EA8}"/>
              </a:ext>
            </a:extLst>
          </p:cNvPr>
          <p:cNvSpPr>
            <a:spLocks noGrp="1"/>
          </p:cNvSpPr>
          <p:nvPr>
            <p:ph type="body" sz="half" idx="2"/>
          </p:nvPr>
        </p:nvSpPr>
        <p:spPr>
          <a:xfrm>
            <a:off x="839788" y="1518443"/>
            <a:ext cx="3932237" cy="3811588"/>
          </a:xfrm>
        </p:spPr>
        <p:txBody>
          <a:bodyPr>
            <a:normAutofit lnSpcReduction="10000"/>
          </a:bodyPr>
          <a:lstStyle/>
          <a:p>
            <a:r>
              <a:rPr lang="en-US" sz="2400" dirty="0"/>
              <a:t>A magnet has 2 </a:t>
            </a:r>
            <a:r>
              <a:rPr lang="en-US" sz="2400" u="sng" dirty="0"/>
              <a:t>poles</a:t>
            </a:r>
            <a:r>
              <a:rPr lang="en-US" sz="2400" dirty="0"/>
              <a:t> or ends, north and south.</a:t>
            </a:r>
          </a:p>
          <a:p>
            <a:r>
              <a:rPr lang="en-US" sz="2400" dirty="0"/>
              <a:t>Opposite poles are </a:t>
            </a:r>
            <a:r>
              <a:rPr lang="en-US" sz="2400" u="sng" dirty="0"/>
              <a:t>attracted</a:t>
            </a:r>
            <a:r>
              <a:rPr lang="en-US" sz="2400" dirty="0"/>
              <a:t> to each other, while the same poles repel each other</a:t>
            </a:r>
          </a:p>
          <a:p>
            <a:r>
              <a:rPr lang="en-US" sz="2400" dirty="0"/>
              <a:t>Magnetism is a </a:t>
            </a:r>
            <a:r>
              <a:rPr lang="en-US" sz="2400" u="sng" dirty="0"/>
              <a:t>force</a:t>
            </a:r>
            <a:r>
              <a:rPr lang="en-US" sz="2400" dirty="0"/>
              <a:t> that works from a distance depending on the strength of the magnet</a:t>
            </a:r>
          </a:p>
          <a:p>
            <a:endParaRPr lang="en-US" dirty="0">
              <a:hlinkClick r:id="rId2"/>
            </a:endParaRPr>
          </a:p>
          <a:p>
            <a:pPr algn="ctr"/>
            <a:r>
              <a:rPr lang="en-US" dirty="0">
                <a:hlinkClick r:id="rId2"/>
              </a:rPr>
              <a:t>Watch This!</a:t>
            </a:r>
            <a:endParaRPr lang="en-US" dirty="0"/>
          </a:p>
          <a:p>
            <a:pPr algn="ctr"/>
            <a:endParaRPr lang="en-US" dirty="0"/>
          </a:p>
        </p:txBody>
      </p:sp>
      <p:pic>
        <p:nvPicPr>
          <p:cNvPr id="2050" name="Picture 2" descr="Image result for magnet">
            <a:extLst>
              <a:ext uri="{FF2B5EF4-FFF2-40B4-BE49-F238E27FC236}">
                <a16:creationId xmlns:a16="http://schemas.microsoft.com/office/drawing/2014/main" id="{95BB94F8-4550-47F6-A428-B2A72769D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1757362"/>
            <a:ext cx="6477000" cy="3333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34720A-ED4C-4A20-B379-DFD2D3959208}"/>
              </a:ext>
            </a:extLst>
          </p:cNvPr>
          <p:cNvSpPr txBox="1"/>
          <p:nvPr/>
        </p:nvSpPr>
        <p:spPr>
          <a:xfrm>
            <a:off x="1328468" y="5125617"/>
            <a:ext cx="8833449" cy="1569660"/>
          </a:xfrm>
          <a:prstGeom prst="rect">
            <a:avLst/>
          </a:prstGeom>
          <a:noFill/>
        </p:spPr>
        <p:txBody>
          <a:bodyPr wrap="square" rtlCol="0">
            <a:spAutoFit/>
          </a:bodyPr>
          <a:lstStyle/>
          <a:p>
            <a:pPr algn="ctr"/>
            <a:r>
              <a:rPr lang="en-US" sz="3200" dirty="0"/>
              <a:t>YOU do:  on your notes draw a quick sketch that shows how the magnets above will repel each other and attract each other.</a:t>
            </a:r>
          </a:p>
        </p:txBody>
      </p:sp>
    </p:spTree>
    <p:extLst>
      <p:ext uri="{BB962C8B-B14F-4D97-AF65-F5344CB8AC3E}">
        <p14:creationId xmlns:p14="http://schemas.microsoft.com/office/powerpoint/2010/main" val="187374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B3FC68-325E-48EE-9693-9640BED9F850}"/>
              </a:ext>
            </a:extLst>
          </p:cNvPr>
          <p:cNvSpPr/>
          <p:nvPr/>
        </p:nvSpPr>
        <p:spPr>
          <a:xfrm>
            <a:off x="4027304" y="1810864"/>
            <a:ext cx="6986077" cy="3859518"/>
          </a:xfrm>
          <a:prstGeom prst="rect">
            <a:avLst/>
          </a:prstGeom>
        </p:spPr>
        <p:txBody>
          <a:bodyPr wrap="square">
            <a:spAutoFit/>
          </a:bodyPr>
          <a:lstStyle/>
          <a:p>
            <a:pPr>
              <a:lnSpc>
                <a:spcPct val="90000"/>
              </a:lnSpc>
            </a:pPr>
            <a:r>
              <a:rPr lang="en-US" altLang="en-US" sz="2400" u="sng" dirty="0">
                <a:latin typeface="Times New Roman" panose="02020603050405020304" pitchFamily="18" charset="0"/>
                <a:cs typeface="Times New Roman" panose="02020603050405020304" pitchFamily="18" charset="0"/>
              </a:rPr>
              <a:t>Mass</a:t>
            </a:r>
            <a:r>
              <a:rPr lang="en-US" altLang="en-US" sz="2400" dirty="0">
                <a:latin typeface="Times New Roman" panose="02020603050405020304" pitchFamily="18" charset="0"/>
                <a:cs typeface="Times New Roman" panose="02020603050405020304" pitchFamily="18" charset="0"/>
              </a:rPr>
              <a:t>- the measure of an amount of matter in an object</a:t>
            </a:r>
          </a:p>
          <a:p>
            <a:pPr lvl="1">
              <a:lnSpc>
                <a:spcPct val="90000"/>
              </a:lnSpc>
            </a:pPr>
            <a:r>
              <a:rPr lang="en-US" altLang="en-US" sz="2400" dirty="0">
                <a:latin typeface="Times New Roman" panose="02020603050405020304" pitchFamily="18" charset="0"/>
                <a:cs typeface="Times New Roman" panose="02020603050405020304" pitchFamily="18" charset="0"/>
              </a:rPr>
              <a:t>The more mass an object has, the greater the gravitational force between it and other objects.</a:t>
            </a:r>
          </a:p>
          <a:p>
            <a:pPr lvl="1">
              <a:lnSpc>
                <a:spcPct val="90000"/>
              </a:lnSpc>
            </a:pPr>
            <a:endParaRPr lang="en-US" altLang="en-US" sz="2400" dirty="0">
              <a:latin typeface="Times New Roman" panose="02020603050405020304" pitchFamily="18" charset="0"/>
              <a:cs typeface="Times New Roman" panose="02020603050405020304" pitchFamily="18" charset="0"/>
            </a:endParaRPr>
          </a:p>
          <a:p>
            <a:pPr>
              <a:lnSpc>
                <a:spcPct val="90000"/>
              </a:lnSpc>
            </a:pPr>
            <a:r>
              <a:rPr lang="en-US" altLang="en-US" sz="2400" u="sng" dirty="0">
                <a:latin typeface="Times New Roman" panose="02020603050405020304" pitchFamily="18" charset="0"/>
                <a:cs typeface="Times New Roman" panose="02020603050405020304" pitchFamily="18" charset="0"/>
              </a:rPr>
              <a:t>Matter</a:t>
            </a:r>
            <a:r>
              <a:rPr lang="en-US" altLang="en-US" sz="2400" dirty="0">
                <a:latin typeface="Times New Roman" panose="02020603050405020304" pitchFamily="18" charset="0"/>
                <a:cs typeface="Times New Roman" panose="02020603050405020304" pitchFamily="18" charset="0"/>
              </a:rPr>
              <a:t> – anything that has mass and takes up space</a:t>
            </a:r>
          </a:p>
          <a:p>
            <a:pPr>
              <a:lnSpc>
                <a:spcPct val="90000"/>
              </a:lnSpc>
            </a:pPr>
            <a:endParaRPr lang="en-US" altLang="en-US" sz="2400" dirty="0">
              <a:latin typeface="Times New Roman" panose="02020603050405020304" pitchFamily="18" charset="0"/>
              <a:cs typeface="Times New Roman" panose="02020603050405020304" pitchFamily="18" charset="0"/>
            </a:endParaRPr>
          </a:p>
          <a:p>
            <a:pPr>
              <a:lnSpc>
                <a:spcPct val="90000"/>
              </a:lnSpc>
            </a:pPr>
            <a:r>
              <a:rPr lang="en-US" altLang="en-US" sz="2400" dirty="0">
                <a:latin typeface="Times New Roman" panose="02020603050405020304" pitchFamily="18" charset="0"/>
                <a:cs typeface="Times New Roman" panose="02020603050405020304" pitchFamily="18" charset="0"/>
              </a:rPr>
              <a:t>Distance - as </a:t>
            </a:r>
            <a:r>
              <a:rPr lang="en-US" altLang="en-US" sz="2400" u="sng" dirty="0">
                <a:latin typeface="Times New Roman" panose="02020603050405020304" pitchFamily="18" charset="0"/>
                <a:cs typeface="Times New Roman" panose="02020603050405020304" pitchFamily="18" charset="0"/>
              </a:rPr>
              <a:t>distance</a:t>
            </a:r>
            <a:r>
              <a:rPr lang="en-US" altLang="en-US" sz="2400" dirty="0">
                <a:latin typeface="Times New Roman" panose="02020603050405020304" pitchFamily="18" charset="0"/>
                <a:cs typeface="Times New Roman" panose="02020603050405020304" pitchFamily="18" charset="0"/>
              </a:rPr>
              <a:t> increases between two objects, the gravitational force will decrease. </a:t>
            </a:r>
          </a:p>
          <a:p>
            <a:pPr>
              <a:lnSpc>
                <a:spcPct val="90000"/>
              </a:lnSpc>
            </a:pPr>
            <a:endParaRPr lang="en-US" altLang="en-US" sz="2400" dirty="0">
              <a:latin typeface="Times New Roman" panose="02020603050405020304" pitchFamily="18" charset="0"/>
              <a:cs typeface="Times New Roman" panose="02020603050405020304" pitchFamily="18" charset="0"/>
            </a:endParaRPr>
          </a:p>
          <a:p>
            <a:pPr>
              <a:lnSpc>
                <a:spcPct val="90000"/>
              </a:lnSpc>
            </a:pPr>
            <a:r>
              <a:rPr lang="en-US" altLang="en-US" sz="2400" u="sng" dirty="0">
                <a:latin typeface="Times New Roman" panose="02020603050405020304" pitchFamily="18" charset="0"/>
                <a:cs typeface="Times New Roman" panose="02020603050405020304" pitchFamily="18" charset="0"/>
              </a:rPr>
              <a:t>Weight</a:t>
            </a:r>
            <a:r>
              <a:rPr lang="en-US" altLang="en-US" sz="2400" dirty="0">
                <a:latin typeface="Times New Roman" panose="02020603050405020304" pitchFamily="18" charset="0"/>
                <a:cs typeface="Times New Roman" panose="02020603050405020304" pitchFamily="18" charset="0"/>
              </a:rPr>
              <a:t>- the amount of gravitational pull on an object</a:t>
            </a:r>
          </a:p>
          <a:p>
            <a:pPr lvl="1">
              <a:lnSpc>
                <a:spcPct val="90000"/>
              </a:lnSpc>
            </a:pPr>
            <a:endParaRPr lang="en-US" altLang="en-US" sz="3200" dirty="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73ADC2EF-B615-4041-B89F-F9D2420F212C}"/>
              </a:ext>
            </a:extLst>
          </p:cNvPr>
          <p:cNvSpPr>
            <a:spLocks noGrp="1"/>
          </p:cNvSpPr>
          <p:nvPr>
            <p:ph type="title"/>
          </p:nvPr>
        </p:nvSpPr>
        <p:spPr>
          <a:xfrm>
            <a:off x="838200" y="271146"/>
            <a:ext cx="10515600" cy="1325563"/>
          </a:xfrm>
        </p:spPr>
        <p:txBody>
          <a:bodyPr/>
          <a:lstStyle/>
          <a:p>
            <a:r>
              <a:rPr lang="en-US" b="1" dirty="0"/>
              <a:t>Gravitational Force (gravity) - </a:t>
            </a:r>
            <a:r>
              <a:rPr lang="en-US" dirty="0"/>
              <a:t>the force that acts between any two masses</a:t>
            </a:r>
          </a:p>
        </p:txBody>
      </p:sp>
      <p:sp>
        <p:nvSpPr>
          <p:cNvPr id="5" name="Content Placeholder 4">
            <a:extLst>
              <a:ext uri="{FF2B5EF4-FFF2-40B4-BE49-F238E27FC236}">
                <a16:creationId xmlns:a16="http://schemas.microsoft.com/office/drawing/2014/main" id="{383458C4-4F02-4842-A3AA-118610A0E86B}"/>
              </a:ext>
            </a:extLst>
          </p:cNvPr>
          <p:cNvSpPr>
            <a:spLocks noGrp="1"/>
          </p:cNvSpPr>
          <p:nvPr>
            <p:ph sz="half" idx="1"/>
          </p:nvPr>
        </p:nvSpPr>
        <p:spPr>
          <a:xfrm>
            <a:off x="-1752600" y="2798510"/>
            <a:ext cx="5181600" cy="4351338"/>
          </a:xfrm>
        </p:spPr>
        <p:txBody>
          <a:bodyPr/>
          <a:lstStyle/>
          <a:p>
            <a:endParaRPr lang="en-US" dirty="0"/>
          </a:p>
          <a:p>
            <a:endParaRPr lang="en-US" dirty="0"/>
          </a:p>
          <a:p>
            <a:endParaRPr lang="en-US" dirty="0"/>
          </a:p>
        </p:txBody>
      </p:sp>
      <p:pic>
        <p:nvPicPr>
          <p:cNvPr id="7" name="Picture 6">
            <a:extLst>
              <a:ext uri="{FF2B5EF4-FFF2-40B4-BE49-F238E27FC236}">
                <a16:creationId xmlns:a16="http://schemas.microsoft.com/office/drawing/2014/main" id="{D43019C8-053B-499E-AB3E-8118CFCBE834}"/>
              </a:ext>
            </a:extLst>
          </p:cNvPr>
          <p:cNvPicPr>
            <a:picLocks noChangeAspect="1"/>
          </p:cNvPicPr>
          <p:nvPr/>
        </p:nvPicPr>
        <p:blipFill>
          <a:blip r:embed="rId3"/>
          <a:stretch>
            <a:fillRect/>
          </a:stretch>
        </p:blipFill>
        <p:spPr>
          <a:xfrm>
            <a:off x="8040166" y="844474"/>
            <a:ext cx="2867025" cy="552450"/>
          </a:xfrm>
          <a:prstGeom prst="rect">
            <a:avLst/>
          </a:prstGeom>
        </p:spPr>
      </p:pic>
      <p:pic>
        <p:nvPicPr>
          <p:cNvPr id="8" name="Picture 7">
            <a:extLst>
              <a:ext uri="{FF2B5EF4-FFF2-40B4-BE49-F238E27FC236}">
                <a16:creationId xmlns:a16="http://schemas.microsoft.com/office/drawing/2014/main" id="{67C0963C-1233-4FD8-B5A8-F683BC7C06DB}"/>
              </a:ext>
            </a:extLst>
          </p:cNvPr>
          <p:cNvPicPr>
            <a:picLocks noChangeAspect="1"/>
          </p:cNvPicPr>
          <p:nvPr/>
        </p:nvPicPr>
        <p:blipFill>
          <a:blip r:embed="rId4"/>
          <a:stretch>
            <a:fillRect/>
          </a:stretch>
        </p:blipFill>
        <p:spPr>
          <a:xfrm>
            <a:off x="443442" y="2497193"/>
            <a:ext cx="3448050" cy="819150"/>
          </a:xfrm>
          <a:prstGeom prst="rect">
            <a:avLst/>
          </a:prstGeom>
        </p:spPr>
      </p:pic>
      <p:pic>
        <p:nvPicPr>
          <p:cNvPr id="9" name="Picture 8">
            <a:extLst>
              <a:ext uri="{FF2B5EF4-FFF2-40B4-BE49-F238E27FC236}">
                <a16:creationId xmlns:a16="http://schemas.microsoft.com/office/drawing/2014/main" id="{0D14B1F0-08B7-4564-B5DA-27EF1DFB07E8}"/>
              </a:ext>
            </a:extLst>
          </p:cNvPr>
          <p:cNvPicPr>
            <a:picLocks noChangeAspect="1"/>
          </p:cNvPicPr>
          <p:nvPr/>
        </p:nvPicPr>
        <p:blipFill>
          <a:blip r:embed="rId5"/>
          <a:stretch>
            <a:fillRect/>
          </a:stretch>
        </p:blipFill>
        <p:spPr>
          <a:xfrm>
            <a:off x="532081" y="4329166"/>
            <a:ext cx="3209925" cy="616907"/>
          </a:xfrm>
          <a:prstGeom prst="rect">
            <a:avLst/>
          </a:prstGeom>
        </p:spPr>
      </p:pic>
      <p:sp>
        <p:nvSpPr>
          <p:cNvPr id="3" name="TextBox 2">
            <a:extLst>
              <a:ext uri="{FF2B5EF4-FFF2-40B4-BE49-F238E27FC236}">
                <a16:creationId xmlns:a16="http://schemas.microsoft.com/office/drawing/2014/main" id="{727785D2-F8C0-49D8-B8C5-2B283EA3711E}"/>
              </a:ext>
            </a:extLst>
          </p:cNvPr>
          <p:cNvSpPr txBox="1"/>
          <p:nvPr/>
        </p:nvSpPr>
        <p:spPr>
          <a:xfrm>
            <a:off x="2770909" y="5541818"/>
            <a:ext cx="7176655" cy="584775"/>
          </a:xfrm>
          <a:prstGeom prst="rect">
            <a:avLst/>
          </a:prstGeom>
          <a:noFill/>
        </p:spPr>
        <p:txBody>
          <a:bodyPr wrap="square" rtlCol="0">
            <a:spAutoFit/>
          </a:bodyPr>
          <a:lstStyle/>
          <a:p>
            <a:r>
              <a:rPr lang="en-US" sz="3200" dirty="0"/>
              <a:t>ADD THESE DIAGRAMS TO YOUR NOTES</a:t>
            </a:r>
          </a:p>
        </p:txBody>
      </p:sp>
    </p:spTree>
    <p:extLst>
      <p:ext uri="{BB962C8B-B14F-4D97-AF65-F5344CB8AC3E}">
        <p14:creationId xmlns:p14="http://schemas.microsoft.com/office/powerpoint/2010/main" val="242943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CE9E-D278-4681-BD38-0352230E8F91}"/>
              </a:ext>
            </a:extLst>
          </p:cNvPr>
          <p:cNvSpPr>
            <a:spLocks noGrp="1"/>
          </p:cNvSpPr>
          <p:nvPr>
            <p:ph type="title"/>
          </p:nvPr>
        </p:nvSpPr>
        <p:spPr>
          <a:xfrm>
            <a:off x="655320" y="365125"/>
            <a:ext cx="5120114" cy="1692794"/>
          </a:xfrm>
        </p:spPr>
        <p:txBody>
          <a:bodyPr vert="horz" lIns="91440" tIns="45720" rIns="91440" bIns="45720" rtlCol="0" anchor="ctr">
            <a:normAutofit fontScale="90000"/>
          </a:bodyPr>
          <a:lstStyle/>
          <a:p>
            <a:pPr algn="ctr"/>
            <a:r>
              <a:rPr lang="en-US" sz="4000" dirty="0"/>
              <a:t>The </a:t>
            </a:r>
            <a:r>
              <a:rPr lang="en-US" sz="4000" b="1" dirty="0"/>
              <a:t>Law</a:t>
            </a:r>
            <a:r>
              <a:rPr lang="en-US" sz="4000" dirty="0"/>
              <a:t> of Universal Gravity</a:t>
            </a:r>
            <a:br>
              <a:rPr lang="en-US" dirty="0"/>
            </a:br>
            <a:r>
              <a:rPr lang="en-US" sz="3600" dirty="0"/>
              <a:t>Do you remember what a law is?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BC2689-4F0E-4799-B049-375AAB00396B}"/>
              </a:ext>
            </a:extLst>
          </p:cNvPr>
          <p:cNvSpPr>
            <a:spLocks noGrp="1"/>
          </p:cNvSpPr>
          <p:nvPr>
            <p:ph sz="half" idx="1"/>
          </p:nvPr>
        </p:nvSpPr>
        <p:spPr>
          <a:xfrm>
            <a:off x="432971" y="2402322"/>
            <a:ext cx="5120113" cy="3462228"/>
          </a:xfrm>
        </p:spPr>
        <p:txBody>
          <a:bodyPr vert="horz" lIns="91440" tIns="45720" rIns="91440" bIns="45720" rtlCol="0">
            <a:noAutofit/>
          </a:bodyPr>
          <a:lstStyle/>
          <a:p>
            <a:r>
              <a:rPr lang="en-US" sz="2400" dirty="0"/>
              <a:t>The force of </a:t>
            </a:r>
            <a:r>
              <a:rPr lang="en-US" sz="2400" u="sng" dirty="0"/>
              <a:t>gravity</a:t>
            </a:r>
            <a:r>
              <a:rPr lang="en-US" sz="2400" dirty="0"/>
              <a:t> acts between all objects in the universe</a:t>
            </a:r>
          </a:p>
          <a:p>
            <a:pPr lvl="1"/>
            <a:r>
              <a:rPr lang="en-US" dirty="0"/>
              <a:t>You are </a:t>
            </a:r>
            <a:r>
              <a:rPr lang="en-US" u="sng" dirty="0"/>
              <a:t>attracted</a:t>
            </a:r>
            <a:r>
              <a:rPr lang="en-US" dirty="0"/>
              <a:t> to Earth </a:t>
            </a:r>
            <a:r>
              <a:rPr lang="en-US" b="1" i="1" dirty="0"/>
              <a:t>and</a:t>
            </a:r>
            <a:r>
              <a:rPr lang="en-US" dirty="0"/>
              <a:t> everything around you</a:t>
            </a:r>
          </a:p>
          <a:p>
            <a:pPr lvl="1"/>
            <a:r>
              <a:rPr lang="en-US" dirty="0"/>
              <a:t>Gravity is the </a:t>
            </a:r>
            <a:r>
              <a:rPr lang="en-US" u="sng" dirty="0"/>
              <a:t>force</a:t>
            </a:r>
            <a:r>
              <a:rPr lang="en-US" dirty="0"/>
              <a:t> that keep the moon orbiting the earth and all of the planets orbiting the sun</a:t>
            </a:r>
          </a:p>
          <a:p>
            <a:pPr lvl="1"/>
            <a:r>
              <a:rPr lang="en-US" dirty="0"/>
              <a:t>Gravity always pulls </a:t>
            </a:r>
            <a:r>
              <a:rPr lang="en-US" u="sng" dirty="0"/>
              <a:t>down</a:t>
            </a:r>
            <a:r>
              <a:rPr lang="en-US" dirty="0"/>
              <a:t> toward the center of the earth</a:t>
            </a:r>
          </a:p>
          <a:p>
            <a:pPr lvl="1"/>
            <a:r>
              <a:rPr lang="en-US" dirty="0"/>
              <a:t>Earth pulls on objects even when there are other objects in between </a:t>
            </a:r>
          </a:p>
        </p:txBody>
      </p:sp>
      <p:pic>
        <p:nvPicPr>
          <p:cNvPr id="6" name="Content Placeholder 5" descr="A picture containing indoor, person, animal, floor&#10;&#10;Description generated with high confidence">
            <a:extLst>
              <a:ext uri="{FF2B5EF4-FFF2-40B4-BE49-F238E27FC236}">
                <a16:creationId xmlns:a16="http://schemas.microsoft.com/office/drawing/2014/main" id="{D5CBF2C5-EF71-441D-94E6-314D139416F8}"/>
              </a:ext>
            </a:extLst>
          </p:cNvPr>
          <p:cNvPicPr>
            <a:picLocks noGrp="1" noChangeAspect="1"/>
          </p:cNvPicPr>
          <p:nvPr>
            <p:ph sz="half" idx="2"/>
          </p:nvPr>
        </p:nvPicPr>
        <p:blipFill rotWithShape="1">
          <a:blip r:embed="rId2"/>
          <a:srcRect l="14737" r="15762"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0265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28B45-F545-43BC-9546-48332EF980F9}"/>
              </a:ext>
            </a:extLst>
          </p:cNvPr>
          <p:cNvSpPr>
            <a:spLocks noGrp="1"/>
          </p:cNvSpPr>
          <p:nvPr>
            <p:ph type="title"/>
          </p:nvPr>
        </p:nvSpPr>
        <p:spPr>
          <a:xfrm>
            <a:off x="1879254" y="3163094"/>
            <a:ext cx="10515600" cy="2852737"/>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b="1" dirty="0"/>
            </a:br>
            <a:br>
              <a:rPr lang="en-US" dirty="0"/>
            </a:br>
            <a:br>
              <a:rPr lang="en-US" dirty="0"/>
            </a:br>
            <a:r>
              <a:rPr lang="en-US" dirty="0"/>
              <a:t>YOU do – </a:t>
            </a:r>
            <a:br>
              <a:rPr lang="en-US" dirty="0"/>
            </a:br>
            <a:r>
              <a:rPr lang="en-US" dirty="0"/>
              <a:t>Remember :</a:t>
            </a:r>
            <a:br>
              <a:rPr lang="en-US" dirty="0"/>
            </a:br>
            <a:r>
              <a:rPr lang="en-US" u="sng" dirty="0"/>
              <a:t>C</a:t>
            </a:r>
            <a:r>
              <a:rPr lang="en-US" dirty="0"/>
              <a:t>ircle vocab words</a:t>
            </a:r>
            <a:br>
              <a:rPr lang="en-US" dirty="0"/>
            </a:br>
            <a:r>
              <a:rPr lang="en-US" u="sng" dirty="0"/>
              <a:t>U</a:t>
            </a:r>
            <a:r>
              <a:rPr lang="en-US" dirty="0"/>
              <a:t>nderline important words</a:t>
            </a:r>
            <a:br>
              <a:rPr lang="en-US" dirty="0"/>
            </a:br>
            <a:r>
              <a:rPr lang="en-US" u="sng" dirty="0"/>
              <a:t>B</a:t>
            </a:r>
            <a:r>
              <a:rPr lang="en-US" dirty="0"/>
              <a:t>ox in the question</a:t>
            </a:r>
            <a:br>
              <a:rPr lang="en-US" dirty="0"/>
            </a:br>
            <a:r>
              <a:rPr lang="en-US" u="sng" dirty="0"/>
              <a:t>E</a:t>
            </a:r>
            <a:r>
              <a:rPr lang="en-US" dirty="0"/>
              <a:t>liminate the wrong answers</a:t>
            </a:r>
            <a:br>
              <a:rPr lang="en-US" dirty="0"/>
            </a:br>
            <a:endParaRPr lang="en-US" dirty="0"/>
          </a:p>
        </p:txBody>
      </p:sp>
      <p:sp>
        <p:nvSpPr>
          <p:cNvPr id="3" name="Text Placeholder 2">
            <a:extLst>
              <a:ext uri="{FF2B5EF4-FFF2-40B4-BE49-F238E27FC236}">
                <a16:creationId xmlns:a16="http://schemas.microsoft.com/office/drawing/2014/main" id="{C9F68D93-B221-4A02-8C32-2D07A65BB139}"/>
              </a:ext>
            </a:extLst>
          </p:cNvPr>
          <p:cNvSpPr>
            <a:spLocks noGrp="1"/>
          </p:cNvSpPr>
          <p:nvPr>
            <p:ph type="body" idx="1"/>
          </p:nvPr>
        </p:nvSpPr>
        <p:spPr>
          <a:xfrm>
            <a:off x="838200" y="5740930"/>
            <a:ext cx="10515600" cy="1500187"/>
          </a:xfrm>
        </p:spPr>
        <p:txBody>
          <a:bodyPr>
            <a:normAutofit/>
          </a:bodyPr>
          <a:lstStyle/>
          <a:p>
            <a:endParaRPr lang="en-US" dirty="0"/>
          </a:p>
        </p:txBody>
      </p:sp>
      <p:sp>
        <p:nvSpPr>
          <p:cNvPr id="4" name="Rectangle 3">
            <a:extLst>
              <a:ext uri="{FF2B5EF4-FFF2-40B4-BE49-F238E27FC236}">
                <a16:creationId xmlns:a16="http://schemas.microsoft.com/office/drawing/2014/main" id="{0ACEE1B7-0EBA-444C-ABE5-648E5D22A440}"/>
              </a:ext>
            </a:extLst>
          </p:cNvPr>
          <p:cNvSpPr/>
          <p:nvPr/>
        </p:nvSpPr>
        <p:spPr>
          <a:xfrm>
            <a:off x="10751243" y="583684"/>
            <a:ext cx="1082989" cy="369332"/>
          </a:xfrm>
          <a:prstGeom prst="rect">
            <a:avLst/>
          </a:prstGeom>
        </p:spPr>
        <p:txBody>
          <a:bodyPr wrap="none">
            <a:spAutoFit/>
          </a:bodyPr>
          <a:lstStyle/>
          <a:p>
            <a:r>
              <a:rPr lang="en-US" dirty="0"/>
              <a:t>“YOU do”</a:t>
            </a:r>
          </a:p>
        </p:txBody>
      </p:sp>
    </p:spTree>
    <p:extLst>
      <p:ext uri="{BB962C8B-B14F-4D97-AF65-F5344CB8AC3E}">
        <p14:creationId xmlns:p14="http://schemas.microsoft.com/office/powerpoint/2010/main" val="3252656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282C-B4B0-4500-A2CB-3D3992E85E99}"/>
              </a:ext>
            </a:extLst>
          </p:cNvPr>
          <p:cNvSpPr>
            <a:spLocks noGrp="1"/>
          </p:cNvSpPr>
          <p:nvPr>
            <p:ph type="title"/>
          </p:nvPr>
        </p:nvSpPr>
        <p:spPr>
          <a:xfrm>
            <a:off x="1099732" y="4371180"/>
            <a:ext cx="10515600" cy="2852737"/>
          </a:xfrm>
        </p:spPr>
        <p:txBody>
          <a:bodyPr>
            <a:normAutofit fontScale="90000"/>
          </a:bodyPr>
          <a:lstStyle/>
          <a:p>
            <a:r>
              <a:rPr lang="en-US" sz="3600" dirty="0"/>
              <a:t>1. A group of people rented a fishing boat for the day and traveled far from land. Later they discovered they needed a compass to find their way back. Which of the following describes the force acting on the compass to guide them safely back to land?</a:t>
            </a:r>
            <a:br>
              <a:rPr lang="en-US" sz="3600" dirty="0"/>
            </a:br>
            <a:r>
              <a:rPr lang="en-US" sz="3600" dirty="0"/>
              <a:t> </a:t>
            </a:r>
            <a:br>
              <a:rPr lang="en-US" sz="3600" dirty="0"/>
            </a:br>
            <a:r>
              <a:rPr lang="en-US" sz="3600" dirty="0"/>
              <a:t>Gravity</a:t>
            </a:r>
            <a:br>
              <a:rPr lang="en-US" sz="3600" dirty="0"/>
            </a:br>
            <a:r>
              <a:rPr lang="en-US" sz="3600" dirty="0"/>
              <a:t>Electrical Force</a:t>
            </a:r>
            <a:br>
              <a:rPr lang="en-US" sz="3600" dirty="0"/>
            </a:br>
            <a:r>
              <a:rPr lang="en-US" sz="3600" dirty="0"/>
              <a:t>Magnetic Force</a:t>
            </a:r>
            <a:br>
              <a:rPr lang="en-US" sz="3600" dirty="0"/>
            </a:br>
            <a:r>
              <a:rPr lang="en-US" sz="3600" dirty="0"/>
              <a:t>Friction</a:t>
            </a:r>
            <a:br>
              <a:rPr lang="en-US" dirty="0"/>
            </a:br>
            <a:endParaRPr lang="en-US" dirty="0"/>
          </a:p>
        </p:txBody>
      </p:sp>
      <p:sp>
        <p:nvSpPr>
          <p:cNvPr id="3" name="Text Placeholder 2">
            <a:extLst>
              <a:ext uri="{FF2B5EF4-FFF2-40B4-BE49-F238E27FC236}">
                <a16:creationId xmlns:a16="http://schemas.microsoft.com/office/drawing/2014/main" id="{A968488C-C1DB-4817-9A28-D549E7D50CBD}"/>
              </a:ext>
            </a:extLst>
          </p:cNvPr>
          <p:cNvSpPr>
            <a:spLocks noGrp="1"/>
          </p:cNvSpPr>
          <p:nvPr>
            <p:ph type="body" idx="1"/>
          </p:nvPr>
        </p:nvSpPr>
        <p:spPr>
          <a:xfrm>
            <a:off x="1099732" y="962948"/>
            <a:ext cx="10515600" cy="1500187"/>
          </a:xfrm>
        </p:spPr>
        <p:txBody>
          <a:bodyPr>
            <a:normAutofit/>
          </a:bodyPr>
          <a:lstStyle/>
          <a:p>
            <a:r>
              <a:rPr lang="en-US" sz="4400" b="1" dirty="0">
                <a:latin typeface="+mj-lt"/>
              </a:rPr>
              <a:t>“</a:t>
            </a:r>
            <a:r>
              <a:rPr lang="en-US" sz="4400" b="1" dirty="0">
                <a:solidFill>
                  <a:schemeClr val="tx1"/>
                </a:solidFill>
                <a:latin typeface="+mj-lt"/>
              </a:rPr>
              <a:t>YOU DO” (1 of 3)</a:t>
            </a:r>
            <a:endParaRPr lang="en-US" sz="4400" dirty="0">
              <a:solidFill>
                <a:schemeClr val="tx1"/>
              </a:solidFill>
              <a:latin typeface="+mj-lt"/>
            </a:endParaRPr>
          </a:p>
        </p:txBody>
      </p:sp>
    </p:spTree>
    <p:extLst>
      <p:ext uri="{BB962C8B-B14F-4D97-AF65-F5344CB8AC3E}">
        <p14:creationId xmlns:p14="http://schemas.microsoft.com/office/powerpoint/2010/main" val="297749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47750"/>
          </a:xfrm>
        </p:spPr>
        <p:txBody>
          <a:bodyPr/>
          <a:lstStyle/>
          <a:p>
            <a:r>
              <a:rPr lang="en-US" b="1" dirty="0"/>
              <a:t>“YOU DO” (2 of 3)</a:t>
            </a:r>
          </a:p>
        </p:txBody>
      </p:sp>
      <p:sp>
        <p:nvSpPr>
          <p:cNvPr id="3" name="Content Placeholder 2"/>
          <p:cNvSpPr>
            <a:spLocks noGrp="1"/>
          </p:cNvSpPr>
          <p:nvPr>
            <p:ph idx="1"/>
          </p:nvPr>
        </p:nvSpPr>
        <p:spPr>
          <a:xfrm>
            <a:off x="30480" y="1434354"/>
            <a:ext cx="12192000" cy="4572000"/>
          </a:xfrm>
        </p:spPr>
        <p:txBody>
          <a:bodyPr/>
          <a:lstStyle/>
          <a:p>
            <a:pPr marL="0" indent="0">
              <a:buNone/>
            </a:pPr>
            <a:r>
              <a:rPr lang="en-US" sz="3200" dirty="0"/>
              <a:t>2. In 1969, Neil Armstrong became the first person to walk on the Moon. Video coverage showing the astronaut walking on the surface of the Moon gives the impression that he was bouncing while he walked. What is the reason for this?</a:t>
            </a:r>
          </a:p>
          <a:p>
            <a:pPr marL="514350" lvl="0" indent="-514350">
              <a:buFont typeface="+mj-lt"/>
              <a:buAutoNum type="alphaUcPeriod"/>
            </a:pPr>
            <a:r>
              <a:rPr lang="en-US" sz="2800" dirty="0"/>
              <a:t>The astronaut's mass on the Moon decreases.</a:t>
            </a:r>
          </a:p>
          <a:p>
            <a:pPr marL="514350" lvl="0" indent="-514350">
              <a:buFont typeface="+mj-lt"/>
              <a:buAutoNum type="alphaUcPeriod"/>
            </a:pPr>
            <a:r>
              <a:rPr lang="en-US" sz="2800" dirty="0"/>
              <a:t>The density of the astronaut on the Moon is higher than on Earth.</a:t>
            </a:r>
          </a:p>
          <a:p>
            <a:pPr marL="514350" lvl="0" indent="-514350">
              <a:buFont typeface="+mj-lt"/>
              <a:buAutoNum type="alphaUcPeriod"/>
            </a:pPr>
            <a:r>
              <a:rPr lang="en-US" sz="2800" dirty="0"/>
              <a:t>The atmosphere of the Moon affects the way the astronaut is able to move.</a:t>
            </a:r>
          </a:p>
          <a:p>
            <a:pPr marL="514350" lvl="0" indent="-514350">
              <a:buFont typeface="+mj-lt"/>
              <a:buAutoNum type="alphaUcPeriod"/>
            </a:pPr>
            <a:r>
              <a:rPr lang="en-US" sz="2800" dirty="0"/>
              <a:t>The astronaut's weight on the Moon depends on the Moon's gravitational force.</a:t>
            </a:r>
          </a:p>
          <a:p>
            <a:endParaRPr lang="en-US" dirty="0"/>
          </a:p>
        </p:txBody>
      </p:sp>
    </p:spTree>
    <p:extLst>
      <p:ext uri="{BB962C8B-B14F-4D97-AF65-F5344CB8AC3E}">
        <p14:creationId xmlns:p14="http://schemas.microsoft.com/office/powerpoint/2010/main" val="262619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2229780"/>
            <a:ext cx="10515600" cy="4351338"/>
          </a:xfrm>
        </p:spPr>
        <p:txBody>
          <a:bodyPr>
            <a:normAutofit/>
          </a:bodyPr>
          <a:lstStyle/>
          <a:p>
            <a:pPr marL="0" indent="0">
              <a:buNone/>
            </a:pPr>
            <a:r>
              <a:rPr lang="en-US" sz="2800" dirty="0"/>
              <a:t>Refer to the picture of the satellite orbiting the Earth to help you answer this question.</a:t>
            </a:r>
          </a:p>
          <a:p>
            <a:pPr marL="0" indent="0">
              <a:buNone/>
            </a:pPr>
            <a:r>
              <a:rPr lang="en-US" sz="2800" dirty="0"/>
              <a:t>3. According to the Law of Universal Gravitation, which satellite would experience the </a:t>
            </a:r>
            <a:r>
              <a:rPr lang="en-US" sz="2800" b="1" u="sng" dirty="0"/>
              <a:t>least</a:t>
            </a:r>
            <a:r>
              <a:rPr lang="en-US" sz="2800" dirty="0"/>
              <a:t> amount of gravitational attraction to the Earth?</a:t>
            </a:r>
          </a:p>
          <a:p>
            <a:pPr marL="457200" lvl="0" indent="-457200">
              <a:buFont typeface="+mj-lt"/>
              <a:buAutoNum type="alphaUcPeriod"/>
            </a:pPr>
            <a:r>
              <a:rPr lang="en-US" sz="2400" dirty="0"/>
              <a:t>Satellite A</a:t>
            </a:r>
          </a:p>
          <a:p>
            <a:pPr marL="457200" lvl="0" indent="-457200">
              <a:buFont typeface="+mj-lt"/>
              <a:buAutoNum type="alphaUcPeriod"/>
            </a:pPr>
            <a:r>
              <a:rPr lang="en-US" sz="2400" dirty="0"/>
              <a:t>Satellite B</a:t>
            </a:r>
          </a:p>
          <a:p>
            <a:pPr marL="457200" lvl="0" indent="-457200">
              <a:buFont typeface="+mj-lt"/>
              <a:buAutoNum type="alphaUcPeriod"/>
            </a:pPr>
            <a:r>
              <a:rPr lang="en-US" sz="2400" dirty="0"/>
              <a:t>Satellite C</a:t>
            </a:r>
          </a:p>
          <a:p>
            <a:pPr marL="457200" lvl="0" indent="-457200">
              <a:buFont typeface="+mj-lt"/>
              <a:buAutoNum type="alphaUcPeriod"/>
            </a:pPr>
            <a:r>
              <a:rPr lang="en-US" sz="2400" dirty="0"/>
              <a:t>Satellite D</a:t>
            </a:r>
          </a:p>
          <a:p>
            <a:endParaRPr lang="en-US" dirty="0"/>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099106" y="276882"/>
            <a:ext cx="6490382" cy="1893472"/>
          </a:xfrm>
          <a:prstGeom prst="rect">
            <a:avLst/>
          </a:prstGeom>
          <a:noFill/>
          <a:ln>
            <a:noFill/>
          </a:ln>
        </p:spPr>
      </p:pic>
      <p:sp>
        <p:nvSpPr>
          <p:cNvPr id="5" name="Rectangle 4">
            <a:extLst>
              <a:ext uri="{FF2B5EF4-FFF2-40B4-BE49-F238E27FC236}">
                <a16:creationId xmlns:a16="http://schemas.microsoft.com/office/drawing/2014/main" id="{4BCF74F7-1256-4A0F-A6F7-090F5A3E3BD7}"/>
              </a:ext>
            </a:extLst>
          </p:cNvPr>
          <p:cNvSpPr/>
          <p:nvPr/>
        </p:nvSpPr>
        <p:spPr>
          <a:xfrm>
            <a:off x="973615" y="698269"/>
            <a:ext cx="4400057" cy="769441"/>
          </a:xfrm>
          <a:prstGeom prst="rect">
            <a:avLst/>
          </a:prstGeom>
        </p:spPr>
        <p:txBody>
          <a:bodyPr wrap="square">
            <a:spAutoFit/>
          </a:bodyPr>
          <a:lstStyle/>
          <a:p>
            <a:r>
              <a:rPr lang="en-US" sz="3200" b="1" dirty="0"/>
              <a:t>“</a:t>
            </a:r>
            <a:r>
              <a:rPr lang="en-US" sz="4400" b="1" dirty="0">
                <a:latin typeface="+mj-lt"/>
              </a:rPr>
              <a:t>YOU DO” (3 of 3</a:t>
            </a:r>
            <a:r>
              <a:rPr lang="en-US" sz="3200" b="1" dirty="0"/>
              <a:t>)</a:t>
            </a:r>
            <a:endParaRPr lang="en-US" sz="3200" dirty="0"/>
          </a:p>
        </p:txBody>
      </p:sp>
    </p:spTree>
    <p:extLst>
      <p:ext uri="{BB962C8B-B14F-4D97-AF65-F5344CB8AC3E}">
        <p14:creationId xmlns:p14="http://schemas.microsoft.com/office/powerpoint/2010/main" val="189091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7F08F5-83FC-4958-8E43-E58946EFD65B}"/>
              </a:ext>
            </a:extLst>
          </p:cNvPr>
          <p:cNvSpPr>
            <a:spLocks noGrp="1"/>
          </p:cNvSpPr>
          <p:nvPr>
            <p:ph type="title"/>
          </p:nvPr>
        </p:nvSpPr>
        <p:spPr>
          <a:xfrm>
            <a:off x="2555631" y="1524000"/>
            <a:ext cx="7080738" cy="3475567"/>
          </a:xfrm>
          <a:ln w="28575">
            <a:solidFill>
              <a:srgbClr val="2DC7C7"/>
            </a:solidFill>
          </a:ln>
        </p:spPr>
        <p:txBody>
          <a:bodyPr vert="horz" lIns="91440" tIns="45720" rIns="91440" bIns="45720" rtlCol="0" anchor="ctr">
            <a:normAutofit fontScale="90000"/>
          </a:bodyPr>
          <a:lstStyle/>
          <a:p>
            <a:pPr algn="ctr"/>
            <a:br>
              <a:rPr lang="en-US" sz="5400" b="1" dirty="0">
                <a:solidFill>
                  <a:schemeClr val="bg1">
                    <a:lumMod val="95000"/>
                    <a:lumOff val="5000"/>
                  </a:schemeClr>
                </a:solidFill>
              </a:rPr>
            </a:br>
            <a:r>
              <a:rPr lang="en-US" sz="5400" dirty="0">
                <a:solidFill>
                  <a:srgbClr val="2DC7C7"/>
                </a:solidFill>
              </a:rPr>
              <a:t>Part 1 </a:t>
            </a:r>
            <a:r>
              <a:rPr lang="en-US" sz="5400" b="1" dirty="0">
                <a:solidFill>
                  <a:schemeClr val="bg1">
                    <a:lumMod val="95000"/>
                    <a:lumOff val="5000"/>
                  </a:schemeClr>
                </a:solidFill>
              </a:rPr>
              <a:t>- </a:t>
            </a:r>
            <a:r>
              <a:rPr lang="en-US" sz="5400" b="1" u="sng" dirty="0">
                <a:solidFill>
                  <a:srgbClr val="2DC7C7"/>
                </a:solidFill>
              </a:rPr>
              <a:t>Essential Question: </a:t>
            </a:r>
            <a:r>
              <a:rPr lang="en-US" sz="5400" dirty="0">
                <a:solidFill>
                  <a:schemeClr val="bg1">
                    <a:lumMod val="95000"/>
                    <a:lumOff val="5000"/>
                  </a:schemeClr>
                </a:solidFill>
              </a:rPr>
              <a:t>What are the different types </a:t>
            </a:r>
            <a:br>
              <a:rPr lang="en-US" sz="5400" dirty="0">
                <a:solidFill>
                  <a:schemeClr val="bg1">
                    <a:lumMod val="95000"/>
                    <a:lumOff val="5000"/>
                  </a:schemeClr>
                </a:solidFill>
              </a:rPr>
            </a:br>
            <a:r>
              <a:rPr lang="en-US" sz="5400" dirty="0">
                <a:solidFill>
                  <a:schemeClr val="bg1">
                    <a:lumMod val="95000"/>
                    <a:lumOff val="5000"/>
                  </a:schemeClr>
                </a:solidFill>
              </a:rPr>
              <a:t>of forces and how do they act on objects?</a:t>
            </a:r>
            <a:br>
              <a:rPr lang="en-US" sz="5400" dirty="0">
                <a:solidFill>
                  <a:schemeClr val="bg1">
                    <a:lumMod val="95000"/>
                    <a:lumOff val="5000"/>
                  </a:schemeClr>
                </a:solidFill>
              </a:rPr>
            </a:br>
            <a:endParaRPr lang="en-US" sz="5400" dirty="0">
              <a:solidFill>
                <a:schemeClr val="bg1">
                  <a:lumMod val="95000"/>
                  <a:lumOff val="5000"/>
                </a:schemeClr>
              </a:solidFill>
            </a:endParaRPr>
          </a:p>
        </p:txBody>
      </p:sp>
    </p:spTree>
    <p:extLst>
      <p:ext uri="{BB962C8B-B14F-4D97-AF65-F5344CB8AC3E}">
        <p14:creationId xmlns:p14="http://schemas.microsoft.com/office/powerpoint/2010/main" val="15120359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97280" y="286603"/>
            <a:ext cx="10058400" cy="1559131"/>
          </a:xfrm>
        </p:spPr>
        <p:txBody>
          <a:bodyPr/>
          <a:lstStyle/>
          <a:p>
            <a:pPr algn="ctr"/>
            <a:r>
              <a:rPr lang="en-US" altLang="en-US" dirty="0">
                <a:latin typeface="Times New Roman" panose="02020603050405020304" pitchFamily="18" charset="0"/>
                <a:cs typeface="Times New Roman" panose="02020603050405020304" pitchFamily="18" charset="0"/>
              </a:rPr>
              <a:t>Revisit Bell Ringer</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
        <p:nvSpPr>
          <p:cNvPr id="3075" name="Rectangle 3"/>
          <p:cNvSpPr>
            <a:spLocks noGrp="1" noChangeArrowheads="1"/>
          </p:cNvSpPr>
          <p:nvPr>
            <p:ph type="body" idx="1"/>
          </p:nvPr>
        </p:nvSpPr>
        <p:spPr>
          <a:xfrm>
            <a:off x="465221" y="1845734"/>
            <a:ext cx="11197390" cy="4023360"/>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James is riding a bike down a hill. As he gets to the bottom, he applies the brakes to stop the brakes forward motion. Which of the following statements best describes an example of friction acting on the bicycle?</a:t>
            </a:r>
          </a:p>
          <a:p>
            <a:pPr marL="0" indent="0">
              <a:buNone/>
            </a:pP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  The ground pushing up on the bike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   James is hands squeezing the handle of the brakes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   James is body pressing down on the seat of the bike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  The surface of the brake rubbing the rim of the front tire*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pPr marL="0" indent="0">
              <a:buNone/>
            </a:pPr>
            <a:br>
              <a:rPr lang="en-US" dirty="0"/>
            </a:br>
            <a:endParaRPr lang="en-US" dirty="0"/>
          </a:p>
          <a:p>
            <a:pPr marL="0" indent="0">
              <a:buNone/>
            </a:pPr>
            <a:br>
              <a:rPr lang="en-US" dirty="0"/>
            </a:b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2348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4242">
              <a:schemeClr val="accent1">
                <a:lumMod val="60000"/>
                <a:lumOff val="40000"/>
              </a:schemeClr>
            </a:gs>
            <a:gs pos="34484">
              <a:srgbClr val="9EC995"/>
            </a:gs>
            <a:gs pos="0">
              <a:srgbClr val="92D050"/>
            </a:gs>
            <a:gs pos="92915">
              <a:srgbClr val="C0D0EB"/>
            </a:gs>
            <a:gs pos="80000">
              <a:schemeClr val="accent1">
                <a:lumMod val="40000"/>
                <a:lumOff val="60000"/>
              </a:schemeClr>
            </a:gs>
            <a:gs pos="74000">
              <a:schemeClr val="accent1">
                <a:lumMod val="60000"/>
                <a:lumOff val="40000"/>
              </a:schemeClr>
            </a:gs>
            <a:gs pos="100000">
              <a:schemeClr val="accent2">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4" name="TextBox 3"/>
          <p:cNvSpPr txBox="1"/>
          <p:nvPr/>
        </p:nvSpPr>
        <p:spPr>
          <a:xfrm>
            <a:off x="795867" y="1761067"/>
            <a:ext cx="10651066" cy="4154984"/>
          </a:xfrm>
          <a:prstGeom prst="rect">
            <a:avLst/>
          </a:prstGeom>
          <a:noFill/>
        </p:spPr>
        <p:txBody>
          <a:bodyPr wrap="square" rtlCol="0">
            <a:spAutoFit/>
          </a:bodyPr>
          <a:lstStyle/>
          <a:p>
            <a:r>
              <a:rPr lang="en-US" sz="6600" b="1" dirty="0">
                <a:latin typeface="Times New Roman" panose="02020603050405020304" pitchFamily="18" charset="0"/>
                <a:cs typeface="Times New Roman" panose="02020603050405020304" pitchFamily="18" charset="0"/>
              </a:rPr>
              <a:t>Essential Question: </a:t>
            </a:r>
            <a:r>
              <a:rPr lang="en-US" sz="6600" dirty="0">
                <a:latin typeface="Times New Roman" panose="02020603050405020304" pitchFamily="18" charset="0"/>
                <a:cs typeface="Times New Roman" panose="02020603050405020304" pitchFamily="18" charset="0"/>
              </a:rPr>
              <a:t>Can you describe the different types of forces and describe how they act on objects?</a:t>
            </a:r>
          </a:p>
        </p:txBody>
      </p:sp>
    </p:spTree>
    <p:extLst>
      <p:ext uri="{BB962C8B-B14F-4D97-AF65-F5344CB8AC3E}">
        <p14:creationId xmlns:p14="http://schemas.microsoft.com/office/powerpoint/2010/main" val="152457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15">
            <a:extLst>
              <a:ext uri="{FF2B5EF4-FFF2-40B4-BE49-F238E27FC236}">
                <a16:creationId xmlns:a16="http://schemas.microsoft.com/office/drawing/2014/main" id="{733FBC61-CD0D-41CE-9A83-506ECD93F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a:extLst>
              <a:ext uri="{FF2B5EF4-FFF2-40B4-BE49-F238E27FC236}">
                <a16:creationId xmlns:a16="http://schemas.microsoft.com/office/drawing/2014/main" id="{8AFB9AE4-261F-422F-A069-0831DAA87A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9" name="Freeform 5">
              <a:extLst>
                <a:ext uri="{FF2B5EF4-FFF2-40B4-BE49-F238E27FC236}">
                  <a16:creationId xmlns:a16="http://schemas.microsoft.com/office/drawing/2014/main" id="{323DF226-1AD6-4EE4-8FBE-5C8462F1E9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6">
              <a:extLst>
                <a:ext uri="{FF2B5EF4-FFF2-40B4-BE49-F238E27FC236}">
                  <a16:creationId xmlns:a16="http://schemas.microsoft.com/office/drawing/2014/main" id="{3E38D428-5C6E-4298-BB30-0EA9738447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1387F8C5-4E1C-47CB-8AB8-5DC61420D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810246E6-E725-4C39-BA95-8FDFD80A1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E03137BC-2FE6-45B9-8856-F39E03A042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F3101FE1-C08E-4484-ADE5-DB17BBDD1E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F2090CA8-01B0-40C2-BD86-E30BB53552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a:extLst>
                <a:ext uri="{FF2B5EF4-FFF2-40B4-BE49-F238E27FC236}">
                  <a16:creationId xmlns:a16="http://schemas.microsoft.com/office/drawing/2014/main" id="{917D8BBB-8FF4-411B-9EA4-C1B932ABBE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3">
              <a:extLst>
                <a:ext uri="{FF2B5EF4-FFF2-40B4-BE49-F238E27FC236}">
                  <a16:creationId xmlns:a16="http://schemas.microsoft.com/office/drawing/2014/main" id="{F943A388-6FD1-4827-8AEF-8606C5064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id="{CB441A35-663D-43D6-9B6A-115A710A0F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a:extLst>
                <a:ext uri="{FF2B5EF4-FFF2-40B4-BE49-F238E27FC236}">
                  <a16:creationId xmlns:a16="http://schemas.microsoft.com/office/drawing/2014/main" id="{1AA24FE7-1875-4C6D-A5D1-323A449B73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a:extLst>
                <a:ext uri="{FF2B5EF4-FFF2-40B4-BE49-F238E27FC236}">
                  <a16:creationId xmlns:a16="http://schemas.microsoft.com/office/drawing/2014/main" id="{D02E0254-D452-4E8C-9389-B408DA94BA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a:extLst>
                <a:ext uri="{FF2B5EF4-FFF2-40B4-BE49-F238E27FC236}">
                  <a16:creationId xmlns:a16="http://schemas.microsoft.com/office/drawing/2014/main" id="{CFACF300-139F-4F70-A1C9-7609AED8D1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8">
              <a:extLst>
                <a:ext uri="{FF2B5EF4-FFF2-40B4-BE49-F238E27FC236}">
                  <a16:creationId xmlns:a16="http://schemas.microsoft.com/office/drawing/2014/main" id="{13078353-E6C1-4681-864D-E5B7C7171C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9">
              <a:extLst>
                <a:ext uri="{FF2B5EF4-FFF2-40B4-BE49-F238E27FC236}">
                  <a16:creationId xmlns:a16="http://schemas.microsoft.com/office/drawing/2014/main" id="{CBF69A10-A03B-408C-9169-7507A1CC2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0">
              <a:extLst>
                <a:ext uri="{FF2B5EF4-FFF2-40B4-BE49-F238E27FC236}">
                  <a16:creationId xmlns:a16="http://schemas.microsoft.com/office/drawing/2014/main" id="{9BD69CA3-ECB7-40EB-B653-0D901569F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id="{BE58FF44-F5D4-4147-A274-5811A3150B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2">
              <a:extLst>
                <a:ext uri="{FF2B5EF4-FFF2-40B4-BE49-F238E27FC236}">
                  <a16:creationId xmlns:a16="http://schemas.microsoft.com/office/drawing/2014/main" id="{180F6156-4C1F-47DD-8EAA-B61524DAD4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3">
              <a:extLst>
                <a:ext uri="{FF2B5EF4-FFF2-40B4-BE49-F238E27FC236}">
                  <a16:creationId xmlns:a16="http://schemas.microsoft.com/office/drawing/2014/main" id="{5AFA346A-0F7B-4475-942A-5CE262754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4">
              <a:extLst>
                <a:ext uri="{FF2B5EF4-FFF2-40B4-BE49-F238E27FC236}">
                  <a16:creationId xmlns:a16="http://schemas.microsoft.com/office/drawing/2014/main" id="{CC96A441-C33C-48EA-8B4F-B3FC170BF8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5">
              <a:extLst>
                <a:ext uri="{FF2B5EF4-FFF2-40B4-BE49-F238E27FC236}">
                  <a16:creationId xmlns:a16="http://schemas.microsoft.com/office/drawing/2014/main" id="{01939171-05AE-4968-8FAC-6134F5FF09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7164548A-3C6C-4158-99C7-4E9B9105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2" name="Rectangle 41">
              <a:extLst>
                <a:ext uri="{FF2B5EF4-FFF2-40B4-BE49-F238E27FC236}">
                  <a16:creationId xmlns:a16="http://schemas.microsoft.com/office/drawing/2014/main" id="{D6759045-E4AE-462A-BE52-785FA5066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22">
              <a:extLst>
                <a:ext uri="{FF2B5EF4-FFF2-40B4-BE49-F238E27FC236}">
                  <a16:creationId xmlns:a16="http://schemas.microsoft.com/office/drawing/2014/main" id="{84366824-8641-4381-9CFE-9BA1E91F8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21EE1D2-43E6-465B-8623-4E7B4FBCC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FA5206A-3600-4438-ADB1-D6857596E5CF}"/>
              </a:ext>
            </a:extLst>
          </p:cNvPr>
          <p:cNvSpPr>
            <a:spLocks noGrp="1"/>
          </p:cNvSpPr>
          <p:nvPr>
            <p:ph type="title"/>
          </p:nvPr>
        </p:nvSpPr>
        <p:spPr>
          <a:xfrm>
            <a:off x="888631" y="2358391"/>
            <a:ext cx="3498979" cy="2453676"/>
          </a:xfrm>
        </p:spPr>
        <p:txBody>
          <a:bodyPr vert="horz" lIns="91440" tIns="45720" rIns="91440" bIns="45720" rtlCol="0" anchor="ctr">
            <a:normAutofit/>
          </a:bodyPr>
          <a:lstStyle/>
          <a:p>
            <a:pPr algn="ctr"/>
            <a:r>
              <a:rPr lang="en-US" sz="4100" kern="1200" dirty="0">
                <a:solidFill>
                  <a:srgbClr val="FFFFFF"/>
                </a:solidFill>
                <a:latin typeface="+mj-lt"/>
                <a:ea typeface="+mj-ea"/>
                <a:cs typeface="+mj-cs"/>
              </a:rPr>
              <a:t>Part 2: Balanced and </a:t>
            </a: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Unbalanced Forces</a:t>
            </a:r>
          </a:p>
        </p:txBody>
      </p:sp>
      <p:pic>
        <p:nvPicPr>
          <p:cNvPr id="9" name="Picture 8">
            <a:extLst>
              <a:ext uri="{FF2B5EF4-FFF2-40B4-BE49-F238E27FC236}">
                <a16:creationId xmlns:a16="http://schemas.microsoft.com/office/drawing/2014/main" id="{887A9E2D-A69A-4B68-AFF0-4D7BEE1AED11}"/>
              </a:ext>
            </a:extLst>
          </p:cNvPr>
          <p:cNvPicPr>
            <a:picLocks noChangeAspect="1"/>
          </p:cNvPicPr>
          <p:nvPr/>
        </p:nvPicPr>
        <p:blipFill rotWithShape="1">
          <a:blip r:embed="rId2"/>
          <a:srcRect t="29503" r="-3" b="5293"/>
          <a:stretch/>
        </p:blipFill>
        <p:spPr>
          <a:xfrm>
            <a:off x="5112331" y="807763"/>
            <a:ext cx="3059586" cy="2977469"/>
          </a:xfrm>
          <a:prstGeom prst="rect">
            <a:avLst/>
          </a:prstGeom>
          <a:ln w="9525">
            <a:solidFill>
              <a:schemeClr val="tx1">
                <a:alpha val="20000"/>
              </a:schemeClr>
            </a:solidFill>
          </a:ln>
        </p:spPr>
      </p:pic>
      <p:pic>
        <p:nvPicPr>
          <p:cNvPr id="8" name="Picture 7">
            <a:extLst>
              <a:ext uri="{FF2B5EF4-FFF2-40B4-BE49-F238E27FC236}">
                <a16:creationId xmlns:a16="http://schemas.microsoft.com/office/drawing/2014/main" id="{D702918D-AF31-4B82-84DC-95802E13B489}"/>
              </a:ext>
            </a:extLst>
          </p:cNvPr>
          <p:cNvPicPr>
            <a:picLocks noChangeAspect="1"/>
          </p:cNvPicPr>
          <p:nvPr/>
        </p:nvPicPr>
        <p:blipFill rotWithShape="1">
          <a:blip r:embed="rId3"/>
          <a:srcRect t="19220" r="2" b="45017"/>
          <a:stretch/>
        </p:blipFill>
        <p:spPr>
          <a:xfrm>
            <a:off x="8330883" y="804036"/>
            <a:ext cx="3059586" cy="2977469"/>
          </a:xfrm>
          <a:prstGeom prst="rect">
            <a:avLst/>
          </a:prstGeom>
          <a:ln w="9525">
            <a:solidFill>
              <a:schemeClr val="tx1">
                <a:alpha val="20000"/>
              </a:schemeClr>
            </a:solidFill>
          </a:ln>
        </p:spPr>
      </p:pic>
      <p:sp>
        <p:nvSpPr>
          <p:cNvPr id="11" name="Content Placeholder 10">
            <a:extLst>
              <a:ext uri="{FF2B5EF4-FFF2-40B4-BE49-F238E27FC236}">
                <a16:creationId xmlns:a16="http://schemas.microsoft.com/office/drawing/2014/main" id="{39EC6288-891F-4C26-8643-000ED13A8560}"/>
              </a:ext>
            </a:extLst>
          </p:cNvPr>
          <p:cNvSpPr>
            <a:spLocks noGrp="1"/>
          </p:cNvSpPr>
          <p:nvPr>
            <p:ph idx="1"/>
          </p:nvPr>
        </p:nvSpPr>
        <p:spPr>
          <a:xfrm>
            <a:off x="5118447" y="4267830"/>
            <a:ext cx="6281873" cy="1783977"/>
          </a:xfrm>
        </p:spPr>
        <p:txBody>
          <a:bodyPr vert="horz" lIns="91440" tIns="45720" rIns="91440" bIns="45720" rtlCol="0" anchor="ctr">
            <a:noAutofit/>
          </a:bodyPr>
          <a:lstStyle/>
          <a:p>
            <a:pPr marL="0" indent="0">
              <a:buNone/>
            </a:pPr>
            <a:r>
              <a:rPr lang="en-US" dirty="0"/>
              <a:t>Essential Questions: </a:t>
            </a:r>
          </a:p>
          <a:p>
            <a:r>
              <a:rPr lang="en-US" dirty="0"/>
              <a:t>What are balanced and unbalanced forces?</a:t>
            </a:r>
          </a:p>
          <a:p>
            <a:r>
              <a:rPr lang="en-US" dirty="0"/>
              <a:t>How do unbalanced forces cause a change in an objects position, direction and speed?</a:t>
            </a:r>
          </a:p>
        </p:txBody>
      </p:sp>
    </p:spTree>
    <p:extLst>
      <p:ext uri="{BB962C8B-B14F-4D97-AF65-F5344CB8AC3E}">
        <p14:creationId xmlns:p14="http://schemas.microsoft.com/office/powerpoint/2010/main" val="298838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D48212-3948-4743-9AB1-25CDAEA8F54D}"/>
              </a:ext>
            </a:extLst>
          </p:cNvPr>
          <p:cNvSpPr>
            <a:spLocks noGrp="1"/>
          </p:cNvSpPr>
          <p:nvPr>
            <p:ph type="title"/>
          </p:nvPr>
        </p:nvSpPr>
        <p:spPr>
          <a:xfrm>
            <a:off x="524256" y="4767072"/>
            <a:ext cx="6594189" cy="1625210"/>
          </a:xfrm>
        </p:spPr>
        <p:txBody>
          <a:bodyPr>
            <a:normAutofit/>
          </a:bodyPr>
          <a:lstStyle/>
          <a:p>
            <a:pPr algn="r"/>
            <a:r>
              <a:rPr lang="en-US" sz="3700" u="sng" dirty="0">
                <a:solidFill>
                  <a:srgbClr val="FFFFFF"/>
                </a:solidFill>
              </a:rPr>
              <a:t>Balanced Force </a:t>
            </a:r>
            <a:r>
              <a:rPr lang="en-US" sz="3700" dirty="0">
                <a:solidFill>
                  <a:srgbClr val="FFFFFF"/>
                </a:solidFill>
              </a:rPr>
              <a:t>– two forces, equal in size,  acting in opposite directions on an object</a:t>
            </a:r>
          </a:p>
        </p:txBody>
      </p:sp>
      <p:pic>
        <p:nvPicPr>
          <p:cNvPr id="3076" name="Picture 4" descr="Image result for examples of balanced force">
            <a:extLst>
              <a:ext uri="{FF2B5EF4-FFF2-40B4-BE49-F238E27FC236}">
                <a16:creationId xmlns:a16="http://schemas.microsoft.com/office/drawing/2014/main" id="{F666D911-8925-4CDC-82C0-AF71DEDD0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2" r="2809"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431388A-E678-4E92-9EBB-5F99E51A0FF2}"/>
              </a:ext>
            </a:extLst>
          </p:cNvPr>
          <p:cNvSpPr>
            <a:spLocks noGrp="1"/>
          </p:cNvSpPr>
          <p:nvPr>
            <p:ph idx="1"/>
          </p:nvPr>
        </p:nvSpPr>
        <p:spPr>
          <a:xfrm>
            <a:off x="8029319" y="917725"/>
            <a:ext cx="3424739" cy="4852362"/>
          </a:xfrm>
        </p:spPr>
        <p:txBody>
          <a:bodyPr anchor="ctr">
            <a:noAutofit/>
          </a:bodyPr>
          <a:lstStyle/>
          <a:p>
            <a:r>
              <a:rPr lang="en-US" sz="3600" dirty="0">
                <a:solidFill>
                  <a:srgbClr val="FFFFFF"/>
                </a:solidFill>
              </a:rPr>
              <a:t>Anytime there is balanced force on an object, the object stays still </a:t>
            </a:r>
            <a:r>
              <a:rPr lang="en-US" sz="3600" b="1" dirty="0">
                <a:solidFill>
                  <a:srgbClr val="FFFFFF"/>
                </a:solidFill>
              </a:rPr>
              <a:t>OR</a:t>
            </a:r>
            <a:r>
              <a:rPr lang="en-US" sz="3600" dirty="0">
                <a:solidFill>
                  <a:srgbClr val="FFFFFF"/>
                </a:solidFill>
              </a:rPr>
              <a:t> continues to move at the same </a:t>
            </a:r>
            <a:r>
              <a:rPr lang="en-US" sz="3600" u="sng" dirty="0">
                <a:solidFill>
                  <a:srgbClr val="FFFFFF"/>
                </a:solidFill>
              </a:rPr>
              <a:t>speed</a:t>
            </a:r>
            <a:r>
              <a:rPr lang="en-US" sz="3600" dirty="0">
                <a:solidFill>
                  <a:srgbClr val="FFFFFF"/>
                </a:solidFill>
              </a:rPr>
              <a:t> in the same direction.</a:t>
            </a:r>
          </a:p>
        </p:txBody>
      </p:sp>
      <p:sp>
        <p:nvSpPr>
          <p:cNvPr id="5" name="TextBox 4">
            <a:extLst>
              <a:ext uri="{FF2B5EF4-FFF2-40B4-BE49-F238E27FC236}">
                <a16:creationId xmlns:a16="http://schemas.microsoft.com/office/drawing/2014/main" id="{BA4F2AE3-1B6C-494D-84C6-67A36255F754}"/>
              </a:ext>
            </a:extLst>
          </p:cNvPr>
          <p:cNvSpPr txBox="1"/>
          <p:nvPr/>
        </p:nvSpPr>
        <p:spPr>
          <a:xfrm>
            <a:off x="742950" y="3714750"/>
            <a:ext cx="2495550" cy="369332"/>
          </a:xfrm>
          <a:prstGeom prst="rect">
            <a:avLst/>
          </a:prstGeom>
          <a:noFill/>
        </p:spPr>
        <p:txBody>
          <a:bodyPr wrap="square" rtlCol="0">
            <a:spAutoFit/>
          </a:bodyPr>
          <a:lstStyle/>
          <a:p>
            <a:r>
              <a:rPr lang="en-US" dirty="0">
                <a:solidFill>
                  <a:srgbClr val="FF0000"/>
                </a:solidFill>
              </a:rPr>
              <a:t>The book does not move</a:t>
            </a:r>
          </a:p>
        </p:txBody>
      </p:sp>
    </p:spTree>
    <p:extLst>
      <p:ext uri="{BB962C8B-B14F-4D97-AF65-F5344CB8AC3E}">
        <p14:creationId xmlns:p14="http://schemas.microsoft.com/office/powerpoint/2010/main" val="321096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12E98-59D2-413F-B6BA-C199024624EE}"/>
              </a:ext>
            </a:extLst>
          </p:cNvPr>
          <p:cNvSpPr>
            <a:spLocks noGrp="1"/>
          </p:cNvSpPr>
          <p:nvPr>
            <p:ph type="title"/>
          </p:nvPr>
        </p:nvSpPr>
        <p:spPr/>
        <p:txBody>
          <a:bodyPr/>
          <a:lstStyle/>
          <a:p>
            <a:r>
              <a:rPr lang="en-US" u="sng" dirty="0"/>
              <a:t>Unbalanced force </a:t>
            </a:r>
            <a:r>
              <a:rPr lang="en-US" dirty="0"/>
              <a:t>– two forces that are not equal in size act on an object</a:t>
            </a:r>
          </a:p>
        </p:txBody>
      </p:sp>
      <p:sp>
        <p:nvSpPr>
          <p:cNvPr id="3" name="Content Placeholder 2">
            <a:extLst>
              <a:ext uri="{FF2B5EF4-FFF2-40B4-BE49-F238E27FC236}">
                <a16:creationId xmlns:a16="http://schemas.microsoft.com/office/drawing/2014/main" id="{7FC2C02C-353D-42E1-8D8F-6B78167AEAE5}"/>
              </a:ext>
            </a:extLst>
          </p:cNvPr>
          <p:cNvSpPr>
            <a:spLocks noGrp="1"/>
          </p:cNvSpPr>
          <p:nvPr>
            <p:ph idx="1"/>
          </p:nvPr>
        </p:nvSpPr>
        <p:spPr>
          <a:xfrm>
            <a:off x="838200" y="1825625"/>
            <a:ext cx="10515600" cy="2065891"/>
          </a:xfrm>
        </p:spPr>
        <p:txBody>
          <a:bodyPr>
            <a:normAutofit lnSpcReduction="10000"/>
          </a:bodyPr>
          <a:lstStyle/>
          <a:p>
            <a:r>
              <a:rPr lang="en-US" dirty="0"/>
              <a:t>   Can cause an object to</a:t>
            </a:r>
          </a:p>
          <a:p>
            <a:pPr lvl="1"/>
            <a:r>
              <a:rPr lang="en-US" sz="2800" u="sng" dirty="0"/>
              <a:t>Speed up</a:t>
            </a:r>
          </a:p>
          <a:p>
            <a:pPr lvl="1"/>
            <a:r>
              <a:rPr lang="en-US" sz="2800" u="sng" dirty="0"/>
              <a:t>Slow down</a:t>
            </a:r>
          </a:p>
          <a:p>
            <a:pPr lvl="1"/>
            <a:r>
              <a:rPr lang="en-US" sz="2800" u="sng" dirty="0"/>
              <a:t>Stop</a:t>
            </a:r>
          </a:p>
          <a:p>
            <a:pPr lvl="1"/>
            <a:r>
              <a:rPr lang="en-US" sz="2800" u="sng" dirty="0"/>
              <a:t>Change direction</a:t>
            </a:r>
          </a:p>
          <a:p>
            <a:pPr lvl="1"/>
            <a:endParaRPr lang="en-US" dirty="0"/>
          </a:p>
          <a:p>
            <a:pPr marL="457200" lvl="1" indent="0">
              <a:buNone/>
            </a:pPr>
            <a:endParaRPr lang="en-US" dirty="0"/>
          </a:p>
          <a:p>
            <a:pPr lvl="1"/>
            <a:endParaRPr lang="en-US" dirty="0"/>
          </a:p>
          <a:p>
            <a:pPr lvl="1"/>
            <a:endParaRPr lang="en-US" dirty="0"/>
          </a:p>
          <a:p>
            <a:pPr marL="457200" lvl="1" indent="0">
              <a:buNone/>
            </a:pPr>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411BB891-97FA-4930-9CA5-085AC447AF9C}"/>
              </a:ext>
            </a:extLst>
          </p:cNvPr>
          <p:cNvSpPr txBox="1"/>
          <p:nvPr/>
        </p:nvSpPr>
        <p:spPr>
          <a:xfrm>
            <a:off x="838200" y="4274288"/>
            <a:ext cx="105156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Always  cause a change in motion</a:t>
            </a:r>
          </a:p>
          <a:p>
            <a:r>
              <a:rPr lang="en-US" sz="2800" dirty="0"/>
              <a:t>in one of these ways:</a:t>
            </a:r>
          </a:p>
          <a:p>
            <a:pPr marL="914400" lvl="1" indent="-457200">
              <a:buFont typeface="Arial" panose="020B0604020202020204" pitchFamily="34" charset="0"/>
              <a:buChar char="•"/>
            </a:pPr>
            <a:r>
              <a:rPr lang="en-US" sz="2800" dirty="0"/>
              <a:t>Direction of Motion</a:t>
            </a:r>
          </a:p>
          <a:p>
            <a:pPr marL="914400" lvl="1" indent="-457200">
              <a:buFont typeface="Arial" panose="020B0604020202020204" pitchFamily="34" charset="0"/>
              <a:buChar char="•"/>
            </a:pPr>
            <a:r>
              <a:rPr lang="en-US" sz="2800" dirty="0"/>
              <a:t>Speed</a:t>
            </a:r>
          </a:p>
          <a:p>
            <a:pPr marL="914400" lvl="1" indent="-457200">
              <a:buFont typeface="Arial" panose="020B0604020202020204" pitchFamily="34" charset="0"/>
              <a:buChar char="•"/>
            </a:pPr>
            <a:r>
              <a:rPr lang="en-US" sz="2800" dirty="0"/>
              <a:t>Direction and Speed</a:t>
            </a:r>
          </a:p>
          <a:p>
            <a:r>
              <a:rPr lang="en-US" sz="2800" dirty="0"/>
              <a:t>	</a:t>
            </a:r>
            <a:endParaRPr lang="en-US" dirty="0"/>
          </a:p>
        </p:txBody>
      </p:sp>
      <p:pic>
        <p:nvPicPr>
          <p:cNvPr id="4098" name="Picture 2" descr="Related image">
            <a:extLst>
              <a:ext uri="{FF2B5EF4-FFF2-40B4-BE49-F238E27FC236}">
                <a16:creationId xmlns:a16="http://schemas.microsoft.com/office/drawing/2014/main" id="{7D233C72-4F87-4E07-8799-5C4F694AE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1994694"/>
            <a:ext cx="535305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30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5C0B-5532-49B7-94AB-6CA7C597933A}"/>
              </a:ext>
            </a:extLst>
          </p:cNvPr>
          <p:cNvSpPr>
            <a:spLocks noGrp="1"/>
          </p:cNvSpPr>
          <p:nvPr>
            <p:ph type="title"/>
          </p:nvPr>
        </p:nvSpPr>
        <p:spPr>
          <a:xfrm>
            <a:off x="648929" y="629266"/>
            <a:ext cx="3651467" cy="1676603"/>
          </a:xfrm>
        </p:spPr>
        <p:txBody>
          <a:bodyPr>
            <a:normAutofit/>
          </a:bodyPr>
          <a:lstStyle/>
          <a:p>
            <a:r>
              <a:rPr lang="en-US" sz="3100" b="1" u="sng" dirty="0"/>
              <a:t>Net Force </a:t>
            </a:r>
            <a:r>
              <a:rPr lang="en-US" sz="3100" b="1" dirty="0"/>
              <a:t>– the sum of all the forces acting on an object</a:t>
            </a:r>
          </a:p>
        </p:txBody>
      </p:sp>
      <p:sp>
        <p:nvSpPr>
          <p:cNvPr id="3" name="Content Placeholder 2">
            <a:extLst>
              <a:ext uri="{FF2B5EF4-FFF2-40B4-BE49-F238E27FC236}">
                <a16:creationId xmlns:a16="http://schemas.microsoft.com/office/drawing/2014/main" id="{E5DA177A-2E5C-4CB7-A48D-A033673A2B12}"/>
              </a:ext>
            </a:extLst>
          </p:cNvPr>
          <p:cNvSpPr>
            <a:spLocks noGrp="1"/>
          </p:cNvSpPr>
          <p:nvPr>
            <p:ph idx="1"/>
          </p:nvPr>
        </p:nvSpPr>
        <p:spPr>
          <a:xfrm>
            <a:off x="648931" y="2438400"/>
            <a:ext cx="3651466" cy="3785419"/>
          </a:xfrm>
        </p:spPr>
        <p:txBody>
          <a:bodyPr>
            <a:normAutofit lnSpcReduction="10000"/>
          </a:bodyPr>
          <a:lstStyle/>
          <a:p>
            <a:r>
              <a:rPr lang="en-US" dirty="0"/>
              <a:t>Measured in </a:t>
            </a:r>
            <a:r>
              <a:rPr lang="en-US" u="sng" dirty="0"/>
              <a:t>Newtons</a:t>
            </a:r>
            <a:r>
              <a:rPr lang="en-US" dirty="0"/>
              <a:t> (N)</a:t>
            </a:r>
          </a:p>
          <a:p>
            <a:r>
              <a:rPr lang="en-US" dirty="0"/>
              <a:t>Balanced forces – net force = 0, motion stays the same (</a:t>
            </a:r>
            <a:r>
              <a:rPr lang="en-US" u="sng" dirty="0"/>
              <a:t>no movement</a:t>
            </a:r>
            <a:r>
              <a:rPr lang="en-US" dirty="0"/>
              <a:t>)</a:t>
            </a:r>
          </a:p>
          <a:p>
            <a:r>
              <a:rPr lang="en-US" dirty="0"/>
              <a:t>Unbalanced forces – net force is NOT 0, motion will change (</a:t>
            </a:r>
            <a:r>
              <a:rPr lang="en-US" u="sng" dirty="0"/>
              <a:t>movement</a:t>
            </a:r>
            <a:r>
              <a:rPr lang="en-US" dirty="0"/>
              <a:t>)</a:t>
            </a:r>
          </a:p>
          <a:p>
            <a:endParaRPr lang="en-US" sz="1800" dirty="0"/>
          </a:p>
        </p:txBody>
      </p:sp>
      <p:pic>
        <p:nvPicPr>
          <p:cNvPr id="6" name="Picture 5">
            <a:extLst>
              <a:ext uri="{FF2B5EF4-FFF2-40B4-BE49-F238E27FC236}">
                <a16:creationId xmlns:a16="http://schemas.microsoft.com/office/drawing/2014/main" id="{860F1376-3A12-45C1-92C6-F816497A8AB6}"/>
              </a:ext>
            </a:extLst>
          </p:cNvPr>
          <p:cNvPicPr>
            <a:picLocks noChangeAspect="1"/>
          </p:cNvPicPr>
          <p:nvPr/>
        </p:nvPicPr>
        <p:blipFill rotWithShape="1">
          <a:blip r:embed="rId2"/>
          <a:srcRect t="14645" r="1155"/>
          <a:stretch/>
        </p:blipFill>
        <p:spPr>
          <a:xfrm>
            <a:off x="4639056" y="502170"/>
            <a:ext cx="7552944" cy="5853659"/>
          </a:xfrm>
          <a:prstGeom prst="rect">
            <a:avLst/>
          </a:prstGeom>
          <a:effectLst/>
        </p:spPr>
      </p:pic>
    </p:spTree>
    <p:extLst>
      <p:ext uri="{BB962C8B-B14F-4D97-AF65-F5344CB8AC3E}">
        <p14:creationId xmlns:p14="http://schemas.microsoft.com/office/powerpoint/2010/main" val="222647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2BB8922-D3D9-4746-BC18-84E755176182}"/>
              </a:ext>
            </a:extLst>
          </p:cNvPr>
          <p:cNvSpPr>
            <a:spLocks noGrp="1"/>
          </p:cNvSpPr>
          <p:nvPr>
            <p:ph type="title"/>
          </p:nvPr>
        </p:nvSpPr>
        <p:spPr>
          <a:xfrm>
            <a:off x="643467" y="640080"/>
            <a:ext cx="3096427" cy="5613236"/>
          </a:xfrm>
        </p:spPr>
        <p:txBody>
          <a:bodyPr anchor="ctr">
            <a:normAutofit/>
          </a:bodyPr>
          <a:lstStyle/>
          <a:p>
            <a:r>
              <a:rPr lang="en-US" b="1" dirty="0">
                <a:solidFill>
                  <a:srgbClr val="FFFFFF"/>
                </a:solidFill>
              </a:rPr>
              <a:t>Speed – amount of </a:t>
            </a:r>
            <a:r>
              <a:rPr lang="en-US" b="1" u="sng" dirty="0">
                <a:solidFill>
                  <a:srgbClr val="FFFFFF"/>
                </a:solidFill>
              </a:rPr>
              <a:t>distance</a:t>
            </a:r>
            <a:r>
              <a:rPr lang="en-US" b="1" dirty="0">
                <a:solidFill>
                  <a:srgbClr val="FFFFFF"/>
                </a:solidFill>
              </a:rPr>
              <a:t> traveled divided by time – 55 mph (miles per hour, miles / hour)</a:t>
            </a:r>
          </a:p>
        </p:txBody>
      </p:sp>
      <p:sp>
        <p:nvSpPr>
          <p:cNvPr id="4" name="Content Placeholder 3">
            <a:extLst>
              <a:ext uri="{FF2B5EF4-FFF2-40B4-BE49-F238E27FC236}">
                <a16:creationId xmlns:a16="http://schemas.microsoft.com/office/drawing/2014/main" id="{F07F4C1C-2230-4C7D-9DD0-7AA20A091B24}"/>
              </a:ext>
            </a:extLst>
          </p:cNvPr>
          <p:cNvSpPr>
            <a:spLocks noGrp="1"/>
          </p:cNvSpPr>
          <p:nvPr>
            <p:ph idx="1"/>
          </p:nvPr>
        </p:nvSpPr>
        <p:spPr>
          <a:xfrm>
            <a:off x="4393362" y="640082"/>
            <a:ext cx="7798638" cy="2484884"/>
          </a:xfrm>
        </p:spPr>
        <p:txBody>
          <a:bodyPr anchor="ctr">
            <a:noAutofit/>
          </a:bodyPr>
          <a:lstStyle/>
          <a:p>
            <a:pPr marL="0" indent="0">
              <a:buNone/>
            </a:pPr>
            <a:r>
              <a:rPr lang="en-US" sz="3600" b="1" dirty="0">
                <a:latin typeface="+mj-lt"/>
              </a:rPr>
              <a:t>Velocity -  the rate at which an object changes its position in a specific </a:t>
            </a:r>
            <a:r>
              <a:rPr lang="en-US" sz="3600" b="1" u="sng" dirty="0">
                <a:latin typeface="+mj-lt"/>
              </a:rPr>
              <a:t>direction</a:t>
            </a:r>
            <a:r>
              <a:rPr lang="en-US" sz="3600" b="1" dirty="0">
                <a:latin typeface="+mj-lt"/>
              </a:rPr>
              <a:t> (speed  + a direction)</a:t>
            </a:r>
          </a:p>
          <a:p>
            <a:pPr marL="0" indent="0">
              <a:buNone/>
            </a:pPr>
            <a:r>
              <a:rPr lang="en-US" sz="3600" b="1" dirty="0">
                <a:latin typeface="+mj-lt"/>
              </a:rPr>
              <a:t>	- distance traveled divided by time and add a direction to it:  55mph North</a:t>
            </a:r>
          </a:p>
        </p:txBody>
      </p:sp>
      <p:pic>
        <p:nvPicPr>
          <p:cNvPr id="5" name="Picture 4" descr="A close up of a logo&#10;&#10;Description generated with very high confidence">
            <a:extLst>
              <a:ext uri="{FF2B5EF4-FFF2-40B4-BE49-F238E27FC236}">
                <a16:creationId xmlns:a16="http://schemas.microsoft.com/office/drawing/2014/main" id="{0CFF00CE-854D-4C06-8FED-1F7EE6B208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63233" y="4167956"/>
            <a:ext cx="5737668" cy="1948416"/>
          </a:xfrm>
          <a:prstGeom prst="rect">
            <a:avLst/>
          </a:prstGeom>
        </p:spPr>
      </p:pic>
    </p:spTree>
    <p:extLst>
      <p:ext uri="{BB962C8B-B14F-4D97-AF65-F5344CB8AC3E}">
        <p14:creationId xmlns:p14="http://schemas.microsoft.com/office/powerpoint/2010/main" val="4114408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57522E-E7E8-4B13-AAEA-3D90FD2D0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19">
            <a:extLst>
              <a:ext uri="{FF2B5EF4-FFF2-40B4-BE49-F238E27FC236}">
                <a16:creationId xmlns:a16="http://schemas.microsoft.com/office/drawing/2014/main" id="{51A5673D-423E-4E5D-B642-77D39FECB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7116" cy="6858000"/>
          </a:xfrm>
          <a:custGeom>
            <a:avLst/>
            <a:gdLst>
              <a:gd name="connsiteX0" fmla="*/ 0 w 6487116"/>
              <a:gd name="connsiteY0" fmla="*/ 0 h 6858000"/>
              <a:gd name="connsiteX1" fmla="*/ 1850111 w 6487116"/>
              <a:gd name="connsiteY1" fmla="*/ 0 h 6858000"/>
              <a:gd name="connsiteX2" fmla="*/ 6487116 w 6487116"/>
              <a:gd name="connsiteY2" fmla="*/ 0 h 6858000"/>
              <a:gd name="connsiteX3" fmla="*/ 6487116 w 6487116"/>
              <a:gd name="connsiteY3" fmla="*/ 1900238 h 6858000"/>
              <a:gd name="connsiteX4" fmla="*/ 6116700 w 6487116"/>
              <a:gd name="connsiteY4" fmla="*/ 2178050 h 6858000"/>
              <a:gd name="connsiteX5" fmla="*/ 6112466 w 6487116"/>
              <a:gd name="connsiteY5" fmla="*/ 2184400 h 6858000"/>
              <a:gd name="connsiteX6" fmla="*/ 6106116 w 6487116"/>
              <a:gd name="connsiteY6" fmla="*/ 2193925 h 6858000"/>
              <a:gd name="connsiteX7" fmla="*/ 6099766 w 6487116"/>
              <a:gd name="connsiteY7" fmla="*/ 2201863 h 6858000"/>
              <a:gd name="connsiteX8" fmla="*/ 6099766 w 6487116"/>
              <a:gd name="connsiteY8" fmla="*/ 2211388 h 6858000"/>
              <a:gd name="connsiteX9" fmla="*/ 6099766 w 6487116"/>
              <a:gd name="connsiteY9" fmla="*/ 2220913 h 6858000"/>
              <a:gd name="connsiteX10" fmla="*/ 6106116 w 6487116"/>
              <a:gd name="connsiteY10" fmla="*/ 2228850 h 6858000"/>
              <a:gd name="connsiteX11" fmla="*/ 6112466 w 6487116"/>
              <a:gd name="connsiteY11" fmla="*/ 2238375 h 6858000"/>
              <a:gd name="connsiteX12" fmla="*/ 6116700 w 6487116"/>
              <a:gd name="connsiteY12" fmla="*/ 2244725 h 6858000"/>
              <a:gd name="connsiteX13" fmla="*/ 6487116 w 6487116"/>
              <a:gd name="connsiteY13" fmla="*/ 2522538 h 6858000"/>
              <a:gd name="connsiteX14" fmla="*/ 6487116 w 6487116"/>
              <a:gd name="connsiteY14" fmla="*/ 6858000 h 6858000"/>
              <a:gd name="connsiteX15" fmla="*/ 1850111 w 6487116"/>
              <a:gd name="connsiteY15" fmla="*/ 6858000 h 6858000"/>
              <a:gd name="connsiteX16" fmla="*/ 0 w 6487116"/>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7116" h="6858000">
                <a:moveTo>
                  <a:pt x="0" y="0"/>
                </a:moveTo>
                <a:lnTo>
                  <a:pt x="1850111" y="0"/>
                </a:lnTo>
                <a:lnTo>
                  <a:pt x="6487116" y="0"/>
                </a:lnTo>
                <a:lnTo>
                  <a:pt x="6487116" y="1900238"/>
                </a:lnTo>
                <a:lnTo>
                  <a:pt x="6116700" y="2178050"/>
                </a:lnTo>
                <a:lnTo>
                  <a:pt x="6112466" y="2184400"/>
                </a:lnTo>
                <a:lnTo>
                  <a:pt x="6106116" y="2193925"/>
                </a:lnTo>
                <a:lnTo>
                  <a:pt x="6099766" y="2201863"/>
                </a:lnTo>
                <a:lnTo>
                  <a:pt x="6099766" y="2211388"/>
                </a:lnTo>
                <a:lnTo>
                  <a:pt x="6099766" y="2220913"/>
                </a:lnTo>
                <a:lnTo>
                  <a:pt x="6106116" y="2228850"/>
                </a:lnTo>
                <a:lnTo>
                  <a:pt x="6112466" y="2238375"/>
                </a:lnTo>
                <a:lnTo>
                  <a:pt x="6116700" y="2244725"/>
                </a:lnTo>
                <a:lnTo>
                  <a:pt x="6487116" y="2522538"/>
                </a:lnTo>
                <a:lnTo>
                  <a:pt x="6487116" y="6858000"/>
                </a:lnTo>
                <a:lnTo>
                  <a:pt x="1850111"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F950FCA-4BC1-408A-85AB-AA9A58950EFD}"/>
              </a:ext>
            </a:extLst>
          </p:cNvPr>
          <p:cNvSpPr>
            <a:spLocks noGrp="1"/>
          </p:cNvSpPr>
          <p:nvPr>
            <p:ph type="title"/>
          </p:nvPr>
        </p:nvSpPr>
        <p:spPr>
          <a:xfrm>
            <a:off x="838200" y="365125"/>
            <a:ext cx="4908082" cy="1325563"/>
          </a:xfrm>
        </p:spPr>
        <p:txBody>
          <a:bodyPr>
            <a:normAutofit/>
          </a:bodyPr>
          <a:lstStyle/>
          <a:p>
            <a:r>
              <a:rPr lang="en-US" sz="2800" b="1" dirty="0"/>
              <a:t>Isaac Newton – very influential English physicist and mathematician in the 1600’s</a:t>
            </a:r>
          </a:p>
        </p:txBody>
      </p:sp>
      <p:sp>
        <p:nvSpPr>
          <p:cNvPr id="3" name="Content Placeholder 2">
            <a:extLst>
              <a:ext uri="{FF2B5EF4-FFF2-40B4-BE49-F238E27FC236}">
                <a16:creationId xmlns:a16="http://schemas.microsoft.com/office/drawing/2014/main" id="{ACA8E4C3-1CF6-41EA-8E21-5383AC920798}"/>
              </a:ext>
            </a:extLst>
          </p:cNvPr>
          <p:cNvSpPr>
            <a:spLocks noGrp="1"/>
          </p:cNvSpPr>
          <p:nvPr>
            <p:ph idx="1"/>
          </p:nvPr>
        </p:nvSpPr>
        <p:spPr>
          <a:xfrm>
            <a:off x="838200" y="1825625"/>
            <a:ext cx="5257800" cy="4351338"/>
          </a:xfrm>
        </p:spPr>
        <p:txBody>
          <a:bodyPr>
            <a:normAutofit/>
          </a:bodyPr>
          <a:lstStyle/>
          <a:p>
            <a:r>
              <a:rPr lang="en-US" sz="3200" dirty="0"/>
              <a:t>3 laws of </a:t>
            </a:r>
            <a:r>
              <a:rPr lang="en-US" sz="3200" u="sng" dirty="0"/>
              <a:t>motion</a:t>
            </a:r>
            <a:r>
              <a:rPr lang="en-US" sz="3200" dirty="0"/>
              <a:t> (Newton’s Laws of Motion)</a:t>
            </a:r>
          </a:p>
          <a:p>
            <a:pPr marL="457200" lvl="1" indent="0">
              <a:buNone/>
            </a:pPr>
            <a:endParaRPr lang="en-US" sz="3200" dirty="0"/>
          </a:p>
          <a:p>
            <a:pPr lvl="1"/>
            <a:r>
              <a:rPr lang="en-US" sz="3200" dirty="0"/>
              <a:t>1 – Inertia</a:t>
            </a:r>
          </a:p>
          <a:p>
            <a:pPr lvl="1"/>
            <a:r>
              <a:rPr lang="en-US" sz="3200" dirty="0"/>
              <a:t>2 – Force and Acceleration</a:t>
            </a:r>
          </a:p>
          <a:p>
            <a:pPr lvl="1"/>
            <a:r>
              <a:rPr lang="en-US" sz="3200" dirty="0"/>
              <a:t>3 – Action and Reaction</a:t>
            </a:r>
          </a:p>
          <a:p>
            <a:pPr marL="457200" lvl="1" indent="0" algn="ctr">
              <a:buNone/>
            </a:pPr>
            <a:endParaRPr lang="en-US" sz="3200" dirty="0"/>
          </a:p>
          <a:p>
            <a:pPr marL="457200" lvl="1" indent="0" algn="ctr">
              <a:buNone/>
            </a:pPr>
            <a:r>
              <a:rPr lang="en-US" sz="3200" dirty="0"/>
              <a:t>Recall:  what is a law?</a:t>
            </a:r>
          </a:p>
          <a:p>
            <a:pPr marL="457200" lvl="1" indent="0">
              <a:buNone/>
            </a:pPr>
            <a:endParaRPr lang="en-US" sz="2000" dirty="0"/>
          </a:p>
          <a:p>
            <a:pPr lvl="1"/>
            <a:endParaRPr lang="en-US" sz="2000" dirty="0"/>
          </a:p>
          <a:p>
            <a:pPr marL="457200" lvl="1" indent="0">
              <a:buNone/>
            </a:pPr>
            <a:endParaRPr lang="en-US" sz="2000" dirty="0"/>
          </a:p>
        </p:txBody>
      </p:sp>
      <p:sp>
        <p:nvSpPr>
          <p:cNvPr id="13" name="Rounded Rectangle 15">
            <a:extLst>
              <a:ext uri="{FF2B5EF4-FFF2-40B4-BE49-F238E27FC236}">
                <a16:creationId xmlns:a16="http://schemas.microsoft.com/office/drawing/2014/main" id="{BB08DC4E-794F-43A6-9197-15C12A7E5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8932" y="958640"/>
            <a:ext cx="4419604" cy="4945244"/>
          </a:xfrm>
          <a:prstGeom prst="roundRect">
            <a:avLst>
              <a:gd name="adj" fmla="val 3513"/>
            </a:avLst>
          </a:prstGeom>
          <a:solidFill>
            <a:srgbClr val="FFFFFF"/>
          </a:solid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F0A26D-AB3E-4011-B359-8B9C7EB54DB7}"/>
              </a:ext>
            </a:extLst>
          </p:cNvPr>
          <p:cNvPicPr>
            <a:picLocks noChangeAspect="1"/>
          </p:cNvPicPr>
          <p:nvPr/>
        </p:nvPicPr>
        <p:blipFill rotWithShape="1">
          <a:blip r:embed="rId2"/>
          <a:srcRect r="-1" b="6491"/>
          <a:stretch/>
        </p:blipFill>
        <p:spPr>
          <a:xfrm>
            <a:off x="7410517" y="1258529"/>
            <a:ext cx="3832042" cy="4330205"/>
          </a:xfrm>
          <a:prstGeom prst="rect">
            <a:avLst/>
          </a:prstGeom>
        </p:spPr>
      </p:pic>
    </p:spTree>
    <p:extLst>
      <p:ext uri="{BB962C8B-B14F-4D97-AF65-F5344CB8AC3E}">
        <p14:creationId xmlns:p14="http://schemas.microsoft.com/office/powerpoint/2010/main" val="219420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3F69C6-9D50-477D-A67F-79282A7D03BC}"/>
              </a:ext>
            </a:extLst>
          </p:cNvPr>
          <p:cNvSpPr>
            <a:spLocks noGrp="1"/>
          </p:cNvSpPr>
          <p:nvPr>
            <p:ph type="title"/>
          </p:nvPr>
        </p:nvSpPr>
        <p:spPr>
          <a:xfrm>
            <a:off x="1203403" y="1201040"/>
            <a:ext cx="10023398" cy="857894"/>
          </a:xfrm>
          <a:solidFill>
            <a:schemeClr val="bg1">
              <a:lumMod val="85000"/>
            </a:schemeClr>
          </a:solidFill>
        </p:spPr>
        <p:txBody>
          <a:bodyPr>
            <a:normAutofit fontScale="90000"/>
          </a:bodyPr>
          <a:lstStyle/>
          <a:p>
            <a:br>
              <a:rPr lang="en-US" sz="1000" dirty="0">
                <a:solidFill>
                  <a:srgbClr val="FFFFFF"/>
                </a:solidFill>
              </a:rPr>
            </a:br>
            <a:br>
              <a:rPr lang="en-US" sz="1000" dirty="0">
                <a:solidFill>
                  <a:srgbClr val="FFFFFF"/>
                </a:solidFill>
              </a:rPr>
            </a:br>
            <a:br>
              <a:rPr lang="en-US" sz="2000" dirty="0"/>
            </a:br>
            <a:br>
              <a:rPr lang="en-US" sz="2000" dirty="0"/>
            </a:br>
            <a:br>
              <a:rPr lang="en-US" sz="2000" dirty="0"/>
            </a:br>
            <a:r>
              <a:rPr lang="en-US" sz="3100" dirty="0"/>
              <a:t>Inertia – the property of an object, due to its mass, by which it resists any change in its position unless overcome by a force</a:t>
            </a:r>
            <a:br>
              <a:rPr lang="en-US" sz="2000" dirty="0"/>
            </a:br>
            <a:br>
              <a:rPr lang="en-US" sz="2000" dirty="0"/>
            </a:br>
            <a:br>
              <a:rPr lang="en-US" sz="2000" dirty="0"/>
            </a:br>
            <a:r>
              <a:rPr lang="en-US" sz="4000" dirty="0"/>
              <a:t>Newton’s First Law – The Law of </a:t>
            </a:r>
            <a:r>
              <a:rPr lang="en-US" sz="4000" u="sng" dirty="0"/>
              <a:t>Inertia</a:t>
            </a:r>
          </a:p>
        </p:txBody>
      </p:sp>
      <p:sp>
        <p:nvSpPr>
          <p:cNvPr id="3" name="Content Placeholder 2">
            <a:extLst>
              <a:ext uri="{FF2B5EF4-FFF2-40B4-BE49-F238E27FC236}">
                <a16:creationId xmlns:a16="http://schemas.microsoft.com/office/drawing/2014/main" id="{6CAD169D-3235-4BD7-9724-32B348B4FACC}"/>
              </a:ext>
            </a:extLst>
          </p:cNvPr>
          <p:cNvSpPr>
            <a:spLocks noGrp="1"/>
          </p:cNvSpPr>
          <p:nvPr>
            <p:ph idx="1"/>
          </p:nvPr>
        </p:nvSpPr>
        <p:spPr>
          <a:xfrm>
            <a:off x="463977" y="2928431"/>
            <a:ext cx="4696114" cy="2975436"/>
          </a:xfrm>
        </p:spPr>
        <p:txBody>
          <a:bodyPr>
            <a:noAutofit/>
          </a:bodyPr>
          <a:lstStyle/>
          <a:p>
            <a:pPr lvl="1"/>
            <a:r>
              <a:rPr lang="en-US" dirty="0">
                <a:latin typeface="+mj-lt"/>
              </a:rPr>
              <a:t>An object at rest tends to stay at </a:t>
            </a:r>
            <a:r>
              <a:rPr lang="en-US" u="sng" dirty="0">
                <a:latin typeface="+mj-lt"/>
              </a:rPr>
              <a:t>rest </a:t>
            </a:r>
            <a:r>
              <a:rPr lang="en-US" dirty="0">
                <a:latin typeface="+mj-lt"/>
              </a:rPr>
              <a:t>and an object in motion tends to stay in </a:t>
            </a:r>
            <a:r>
              <a:rPr lang="en-US" u="sng" dirty="0">
                <a:latin typeface="+mj-lt"/>
              </a:rPr>
              <a:t>motion</a:t>
            </a:r>
            <a:r>
              <a:rPr lang="en-US" dirty="0">
                <a:latin typeface="+mj-lt"/>
              </a:rPr>
              <a:t>.  </a:t>
            </a:r>
          </a:p>
          <a:p>
            <a:pPr lvl="1"/>
            <a:r>
              <a:rPr lang="en-US" dirty="0">
                <a:latin typeface="+mj-lt"/>
              </a:rPr>
              <a:t>More specifically, if there is no </a:t>
            </a:r>
            <a:r>
              <a:rPr lang="en-US" u="sng" dirty="0">
                <a:latin typeface="+mj-lt"/>
              </a:rPr>
              <a:t>force</a:t>
            </a:r>
            <a:r>
              <a:rPr lang="en-US" dirty="0">
                <a:latin typeface="+mj-lt"/>
              </a:rPr>
              <a:t>, an object at rest will stay at rest and an object in motion will continue to move in the same direction at the same speed.</a:t>
            </a:r>
          </a:p>
          <a:p>
            <a:pPr marL="457200" lvl="1" indent="0">
              <a:buNone/>
            </a:pPr>
            <a:endParaRPr lang="en-US" dirty="0">
              <a:latin typeface="+mj-lt"/>
            </a:endParaRPr>
          </a:p>
          <a:p>
            <a:pPr marL="457200" lvl="1" indent="0">
              <a:buNone/>
            </a:pPr>
            <a:endParaRPr lang="en-US" dirty="0">
              <a:latin typeface="+mj-lt"/>
            </a:endParaRPr>
          </a:p>
        </p:txBody>
      </p:sp>
      <p:pic>
        <p:nvPicPr>
          <p:cNvPr id="5124" name="Picture 4" descr="Image result for inertia">
            <a:extLst>
              <a:ext uri="{FF2B5EF4-FFF2-40B4-BE49-F238E27FC236}">
                <a16:creationId xmlns:a16="http://schemas.microsoft.com/office/drawing/2014/main" id="{A3CCC46D-DCF7-4AC2-A2DF-D2F71BDD9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171" y="3286301"/>
            <a:ext cx="5502462" cy="28200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E1BBB5-9E15-490E-8C51-524D0D56FBB7}"/>
              </a:ext>
            </a:extLst>
          </p:cNvPr>
          <p:cNvSpPr txBox="1"/>
          <p:nvPr/>
        </p:nvSpPr>
        <p:spPr>
          <a:xfrm rot="20448679">
            <a:off x="254802" y="1953534"/>
            <a:ext cx="920068" cy="707886"/>
          </a:xfrm>
          <a:prstGeom prst="rect">
            <a:avLst/>
          </a:prstGeom>
          <a:noFill/>
          <a:ln w="76200">
            <a:solidFill>
              <a:srgbClr val="2DC7C7"/>
            </a:solidFill>
          </a:ln>
        </p:spPr>
        <p:txBody>
          <a:bodyPr wrap="square" rtlCol="0">
            <a:spAutoFit/>
          </a:bodyPr>
          <a:lstStyle/>
          <a:p>
            <a:pPr algn="ctr"/>
            <a:r>
              <a:rPr lang="en-US" sz="4000" b="1" dirty="0">
                <a:solidFill>
                  <a:srgbClr val="2DC7C7"/>
                </a:solidFill>
              </a:rPr>
              <a:t>1</a:t>
            </a:r>
          </a:p>
        </p:txBody>
      </p:sp>
      <p:sp>
        <p:nvSpPr>
          <p:cNvPr id="6" name="TextBox 5">
            <a:extLst>
              <a:ext uri="{FF2B5EF4-FFF2-40B4-BE49-F238E27FC236}">
                <a16:creationId xmlns:a16="http://schemas.microsoft.com/office/drawing/2014/main" id="{404A55E3-17ED-413D-9F6B-D01C9467485E}"/>
              </a:ext>
            </a:extLst>
          </p:cNvPr>
          <p:cNvSpPr txBox="1"/>
          <p:nvPr/>
        </p:nvSpPr>
        <p:spPr>
          <a:xfrm>
            <a:off x="2344994" y="5905503"/>
            <a:ext cx="6666271" cy="461665"/>
          </a:xfrm>
          <a:prstGeom prst="rect">
            <a:avLst/>
          </a:prstGeom>
          <a:noFill/>
        </p:spPr>
        <p:txBody>
          <a:bodyPr wrap="square" rtlCol="0">
            <a:spAutoFit/>
          </a:bodyPr>
          <a:lstStyle/>
          <a:p>
            <a:r>
              <a:rPr lang="en-US" sz="2400" dirty="0"/>
              <a:t>Recall:  what makes this a law rather than a theory?</a:t>
            </a:r>
          </a:p>
        </p:txBody>
      </p:sp>
    </p:spTree>
    <p:extLst>
      <p:ext uri="{BB962C8B-B14F-4D97-AF65-F5344CB8AC3E}">
        <p14:creationId xmlns:p14="http://schemas.microsoft.com/office/powerpoint/2010/main" val="206084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172D-30AB-416F-9303-C1257347BA1B}"/>
              </a:ext>
            </a:extLst>
          </p:cNvPr>
          <p:cNvSpPr>
            <a:spLocks noGrp="1"/>
          </p:cNvSpPr>
          <p:nvPr>
            <p:ph type="title"/>
          </p:nvPr>
        </p:nvSpPr>
        <p:spPr/>
        <p:txBody>
          <a:bodyPr>
            <a:normAutofit fontScale="90000"/>
          </a:bodyPr>
          <a:lstStyle/>
          <a:p>
            <a:br>
              <a:rPr lang="en-US" sz="3600" dirty="0"/>
            </a:br>
            <a:r>
              <a:rPr lang="en-US" sz="3600" dirty="0"/>
              <a:t>Acceleration - The rate at which an object changes its </a:t>
            </a:r>
            <a:r>
              <a:rPr lang="en-US" sz="3600" u="sng" dirty="0"/>
              <a:t>speed </a:t>
            </a:r>
            <a:r>
              <a:rPr lang="en-US" sz="3600" dirty="0"/>
              <a:t>or direction (speeding up, slowing down, or changing direction)</a:t>
            </a:r>
            <a:br>
              <a:rPr lang="en-US" dirty="0"/>
            </a:br>
            <a:br>
              <a:rPr lang="en-US" dirty="0"/>
            </a:br>
            <a:r>
              <a:rPr lang="en-US" dirty="0"/>
              <a:t>       Newton’s Second Law</a:t>
            </a:r>
            <a:br>
              <a:rPr lang="en-US" dirty="0"/>
            </a:br>
            <a:endParaRPr lang="en-US" dirty="0"/>
          </a:p>
        </p:txBody>
      </p:sp>
      <p:sp>
        <p:nvSpPr>
          <p:cNvPr id="3" name="Content Placeholder 2">
            <a:extLst>
              <a:ext uri="{FF2B5EF4-FFF2-40B4-BE49-F238E27FC236}">
                <a16:creationId xmlns:a16="http://schemas.microsoft.com/office/drawing/2014/main" id="{6543FEF4-4D4E-457A-A312-BEA1FC251052}"/>
              </a:ext>
            </a:extLst>
          </p:cNvPr>
          <p:cNvSpPr>
            <a:spLocks noGrp="1"/>
          </p:cNvSpPr>
          <p:nvPr>
            <p:ph idx="1"/>
          </p:nvPr>
        </p:nvSpPr>
        <p:spPr>
          <a:xfrm>
            <a:off x="838200" y="1978260"/>
            <a:ext cx="10515600" cy="4351338"/>
          </a:xfrm>
        </p:spPr>
        <p:txBody>
          <a:bodyPr/>
          <a:lstStyle/>
          <a:p>
            <a:r>
              <a:rPr lang="en-US" dirty="0"/>
              <a:t>The acceleration of an object depends on its mass and force.  </a:t>
            </a:r>
          </a:p>
          <a:p>
            <a:pPr lvl="1"/>
            <a:r>
              <a:rPr lang="en-US" dirty="0"/>
              <a:t>a = acceleration</a:t>
            </a:r>
          </a:p>
          <a:p>
            <a:pPr lvl="1"/>
            <a:r>
              <a:rPr lang="en-US" dirty="0"/>
              <a:t>m = mass</a:t>
            </a:r>
          </a:p>
          <a:p>
            <a:pPr lvl="1"/>
            <a:r>
              <a:rPr lang="en-US" dirty="0"/>
              <a:t>F = force </a:t>
            </a:r>
          </a:p>
        </p:txBody>
      </p:sp>
      <p:sp>
        <p:nvSpPr>
          <p:cNvPr id="7" name="TextBox 6">
            <a:extLst>
              <a:ext uri="{FF2B5EF4-FFF2-40B4-BE49-F238E27FC236}">
                <a16:creationId xmlns:a16="http://schemas.microsoft.com/office/drawing/2014/main" id="{4582435B-1177-4900-8FD4-074A566D5378}"/>
              </a:ext>
            </a:extLst>
          </p:cNvPr>
          <p:cNvSpPr txBox="1"/>
          <p:nvPr/>
        </p:nvSpPr>
        <p:spPr>
          <a:xfrm rot="20448679">
            <a:off x="242276" y="1286641"/>
            <a:ext cx="920068" cy="707886"/>
          </a:xfrm>
          <a:prstGeom prst="rect">
            <a:avLst/>
          </a:prstGeom>
          <a:noFill/>
          <a:ln w="76200">
            <a:solidFill>
              <a:srgbClr val="2DC7C7"/>
            </a:solidFill>
          </a:ln>
        </p:spPr>
        <p:txBody>
          <a:bodyPr wrap="square" rtlCol="0">
            <a:spAutoFit/>
          </a:bodyPr>
          <a:lstStyle/>
          <a:p>
            <a:pPr algn="ctr"/>
            <a:r>
              <a:rPr lang="en-US" sz="4000" b="1" dirty="0">
                <a:solidFill>
                  <a:srgbClr val="2DC7C7"/>
                </a:solidFill>
              </a:rPr>
              <a:t>2</a:t>
            </a:r>
          </a:p>
        </p:txBody>
      </p:sp>
      <p:pic>
        <p:nvPicPr>
          <p:cNvPr id="9" name="Picture 8">
            <a:extLst>
              <a:ext uri="{FF2B5EF4-FFF2-40B4-BE49-F238E27FC236}">
                <a16:creationId xmlns:a16="http://schemas.microsoft.com/office/drawing/2014/main" id="{59682E6B-2507-4A97-BD16-C23D47179A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873772" y="2569909"/>
            <a:ext cx="4364900" cy="3265011"/>
          </a:xfrm>
          <a:prstGeom prst="rect">
            <a:avLst/>
          </a:prstGeom>
        </p:spPr>
      </p:pic>
      <p:sp>
        <p:nvSpPr>
          <p:cNvPr id="10" name="TextBox 9">
            <a:extLst>
              <a:ext uri="{FF2B5EF4-FFF2-40B4-BE49-F238E27FC236}">
                <a16:creationId xmlns:a16="http://schemas.microsoft.com/office/drawing/2014/main" id="{2789A127-432D-4AF9-9D12-6E057127D9EF}"/>
              </a:ext>
            </a:extLst>
          </p:cNvPr>
          <p:cNvSpPr txBox="1"/>
          <p:nvPr/>
        </p:nvSpPr>
        <p:spPr>
          <a:xfrm>
            <a:off x="6925538" y="5264063"/>
            <a:ext cx="6626268" cy="230832"/>
          </a:xfrm>
          <a:prstGeom prst="rect">
            <a:avLst/>
          </a:prstGeom>
          <a:noFill/>
        </p:spPr>
        <p:txBody>
          <a:bodyPr wrap="square" rtlCol="0">
            <a:spAutoFit/>
          </a:bodyPr>
          <a:lstStyle/>
          <a:p>
            <a:r>
              <a:rPr lang="en-US" sz="900" dirty="0">
                <a:hlinkClick r:id="rId3" tooltip="http://learnwithmac.com/2011/07/03/tutorial-on-newtons-second-law-of-motion/?shared=email&amp;msg=fail"/>
              </a:rPr>
              <a:t>This Photo</a:t>
            </a:r>
            <a:r>
              <a:rPr lang="en-US" sz="900" dirty="0"/>
              <a:t> by Unknown Author is licensed under </a:t>
            </a:r>
            <a:r>
              <a:rPr lang="en-US" sz="900" dirty="0">
                <a:hlinkClick r:id="rId4" tooltip="https://creativecommons.org/licenses/by-nc-nd/3.0/"/>
              </a:rPr>
              <a:t>CC BY-NC-ND</a:t>
            </a:r>
            <a:endParaRPr lang="en-US" sz="900" dirty="0"/>
          </a:p>
        </p:txBody>
      </p:sp>
      <p:sp>
        <p:nvSpPr>
          <p:cNvPr id="11" name="Isosceles Triangle 10">
            <a:extLst>
              <a:ext uri="{FF2B5EF4-FFF2-40B4-BE49-F238E27FC236}">
                <a16:creationId xmlns:a16="http://schemas.microsoft.com/office/drawing/2014/main" id="{47676686-8571-4EA4-9CEC-A9D53BEA5562}"/>
              </a:ext>
            </a:extLst>
          </p:cNvPr>
          <p:cNvSpPr/>
          <p:nvPr/>
        </p:nvSpPr>
        <p:spPr>
          <a:xfrm>
            <a:off x="1967615" y="2812963"/>
            <a:ext cx="3400797" cy="2681932"/>
          </a:xfrm>
          <a:prstGeom prst="triangle">
            <a:avLst/>
          </a:prstGeom>
          <a:solidFill>
            <a:srgbClr val="21C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88AAD6C-3616-456E-B12C-A944434153F7}"/>
              </a:ext>
            </a:extLst>
          </p:cNvPr>
          <p:cNvCxnSpPr>
            <a:cxnSpLocks/>
            <a:stCxn id="11" idx="1"/>
            <a:endCxn id="11" idx="5"/>
          </p:cNvCxnSpPr>
          <p:nvPr/>
        </p:nvCxnSpPr>
        <p:spPr>
          <a:xfrm>
            <a:off x="2817814" y="4153929"/>
            <a:ext cx="170039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744360A-28E3-48B3-85DD-AC7A9F3D812E}"/>
              </a:ext>
            </a:extLst>
          </p:cNvPr>
          <p:cNvCxnSpPr/>
          <p:nvPr/>
        </p:nvCxnSpPr>
        <p:spPr>
          <a:xfrm>
            <a:off x="3675766" y="4141749"/>
            <a:ext cx="0" cy="1340966"/>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0619DC2-69CA-4336-854E-F393F724F2B8}"/>
              </a:ext>
            </a:extLst>
          </p:cNvPr>
          <p:cNvSpPr txBox="1"/>
          <p:nvPr/>
        </p:nvSpPr>
        <p:spPr>
          <a:xfrm>
            <a:off x="3432418" y="3066831"/>
            <a:ext cx="2663582" cy="1938992"/>
          </a:xfrm>
          <a:prstGeom prst="rect">
            <a:avLst/>
          </a:prstGeom>
          <a:noFill/>
        </p:spPr>
        <p:txBody>
          <a:bodyPr wrap="square" rtlCol="0">
            <a:spAutoFit/>
          </a:bodyPr>
          <a:lstStyle/>
          <a:p>
            <a:r>
              <a:rPr lang="en-US" sz="6000" dirty="0">
                <a:solidFill>
                  <a:srgbClr val="FF0000"/>
                </a:solidFill>
              </a:rPr>
              <a:t>F</a:t>
            </a:r>
          </a:p>
          <a:p>
            <a:endParaRPr lang="en-US" sz="6000" dirty="0">
              <a:solidFill>
                <a:srgbClr val="FF0000"/>
              </a:solidFill>
            </a:endParaRPr>
          </a:p>
        </p:txBody>
      </p:sp>
      <p:sp>
        <p:nvSpPr>
          <p:cNvPr id="17" name="TextBox 16">
            <a:extLst>
              <a:ext uri="{FF2B5EF4-FFF2-40B4-BE49-F238E27FC236}">
                <a16:creationId xmlns:a16="http://schemas.microsoft.com/office/drawing/2014/main" id="{99F56BC8-EF76-4F9D-BF5A-740DAF644684}"/>
              </a:ext>
            </a:extLst>
          </p:cNvPr>
          <p:cNvSpPr txBox="1"/>
          <p:nvPr/>
        </p:nvSpPr>
        <p:spPr>
          <a:xfrm>
            <a:off x="2721262" y="4132984"/>
            <a:ext cx="4204276" cy="1015663"/>
          </a:xfrm>
          <a:prstGeom prst="rect">
            <a:avLst/>
          </a:prstGeom>
          <a:noFill/>
        </p:spPr>
        <p:txBody>
          <a:bodyPr wrap="square" rtlCol="0">
            <a:spAutoFit/>
          </a:bodyPr>
          <a:lstStyle/>
          <a:p>
            <a:r>
              <a:rPr lang="en-US" sz="6000" dirty="0">
                <a:solidFill>
                  <a:srgbClr val="FF0000"/>
                </a:solidFill>
              </a:rPr>
              <a:t>m   a</a:t>
            </a:r>
          </a:p>
        </p:txBody>
      </p:sp>
      <p:pic>
        <p:nvPicPr>
          <p:cNvPr id="18" name="Picture 17">
            <a:extLst>
              <a:ext uri="{FF2B5EF4-FFF2-40B4-BE49-F238E27FC236}">
                <a16:creationId xmlns:a16="http://schemas.microsoft.com/office/drawing/2014/main" id="{447ACA1C-7D08-4425-830E-F0184506B9DA}"/>
              </a:ext>
            </a:extLst>
          </p:cNvPr>
          <p:cNvPicPr>
            <a:picLocks noChangeAspect="1"/>
          </p:cNvPicPr>
          <p:nvPr/>
        </p:nvPicPr>
        <p:blipFill>
          <a:blip r:embed="rId5"/>
          <a:stretch>
            <a:fillRect/>
          </a:stretch>
        </p:blipFill>
        <p:spPr>
          <a:xfrm>
            <a:off x="3104647" y="3886953"/>
            <a:ext cx="352425" cy="323850"/>
          </a:xfrm>
          <a:prstGeom prst="rect">
            <a:avLst/>
          </a:prstGeom>
        </p:spPr>
      </p:pic>
      <p:pic>
        <p:nvPicPr>
          <p:cNvPr id="19" name="Picture 18">
            <a:extLst>
              <a:ext uri="{FF2B5EF4-FFF2-40B4-BE49-F238E27FC236}">
                <a16:creationId xmlns:a16="http://schemas.microsoft.com/office/drawing/2014/main" id="{45E38FA9-8CF9-44D0-BDE4-02A117DB3036}"/>
              </a:ext>
            </a:extLst>
          </p:cNvPr>
          <p:cNvPicPr>
            <a:picLocks noChangeAspect="1"/>
          </p:cNvPicPr>
          <p:nvPr/>
        </p:nvPicPr>
        <p:blipFill>
          <a:blip r:embed="rId5"/>
          <a:stretch>
            <a:fillRect/>
          </a:stretch>
        </p:blipFill>
        <p:spPr>
          <a:xfrm>
            <a:off x="4003538" y="3923824"/>
            <a:ext cx="352425" cy="323850"/>
          </a:xfrm>
          <a:prstGeom prst="rect">
            <a:avLst/>
          </a:prstGeom>
        </p:spPr>
      </p:pic>
      <p:pic>
        <p:nvPicPr>
          <p:cNvPr id="20" name="Picture 19">
            <a:extLst>
              <a:ext uri="{FF2B5EF4-FFF2-40B4-BE49-F238E27FC236}">
                <a16:creationId xmlns:a16="http://schemas.microsoft.com/office/drawing/2014/main" id="{451922F8-23B4-4BB9-BBBE-7419939A1AFB}"/>
              </a:ext>
            </a:extLst>
          </p:cNvPr>
          <p:cNvPicPr>
            <a:picLocks noChangeAspect="1"/>
          </p:cNvPicPr>
          <p:nvPr/>
        </p:nvPicPr>
        <p:blipFill>
          <a:blip r:embed="rId6"/>
          <a:stretch>
            <a:fillRect/>
          </a:stretch>
        </p:blipFill>
        <p:spPr>
          <a:xfrm>
            <a:off x="3504316" y="4524421"/>
            <a:ext cx="342900" cy="352425"/>
          </a:xfrm>
          <a:prstGeom prst="rect">
            <a:avLst/>
          </a:prstGeom>
        </p:spPr>
      </p:pic>
    </p:spTree>
    <p:extLst>
      <p:ext uri="{BB962C8B-B14F-4D97-AF65-F5344CB8AC3E}">
        <p14:creationId xmlns:p14="http://schemas.microsoft.com/office/powerpoint/2010/main" val="384300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22BA-4221-4B8D-9409-1D53FFCCECC6}"/>
              </a:ext>
            </a:extLst>
          </p:cNvPr>
          <p:cNvSpPr>
            <a:spLocks noGrp="1"/>
          </p:cNvSpPr>
          <p:nvPr>
            <p:ph type="title" idx="4294967295"/>
          </p:nvPr>
        </p:nvSpPr>
        <p:spPr>
          <a:xfrm>
            <a:off x="4965430" y="629268"/>
            <a:ext cx="6586491" cy="1286160"/>
          </a:xfrm>
        </p:spPr>
        <p:txBody>
          <a:bodyPr vert="horz" lIns="91440" tIns="45720" rIns="91440" bIns="45720" rtlCol="0" anchor="b">
            <a:normAutofit/>
          </a:bodyPr>
          <a:lstStyle/>
          <a:p>
            <a:r>
              <a:rPr lang="en-US" sz="4100" dirty="0"/>
              <a:t>Introduction to I do, WE do YOU do:</a:t>
            </a:r>
          </a:p>
        </p:txBody>
      </p:sp>
      <p:pic>
        <p:nvPicPr>
          <p:cNvPr id="1026" name="Picture 2" descr="Image result for i do we do you do">
            <a:extLst>
              <a:ext uri="{FF2B5EF4-FFF2-40B4-BE49-F238E27FC236}">
                <a16:creationId xmlns:a16="http://schemas.microsoft.com/office/drawing/2014/main" id="{DA75348B-EE22-44CF-8AEA-59976A337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2"/>
          <a:stretch/>
        </p:blipFill>
        <p:spPr bwMode="auto">
          <a:xfrm>
            <a:off x="387611"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30"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031" name="Content Placeholder 2">
            <a:extLst>
              <a:ext uri="{FF2B5EF4-FFF2-40B4-BE49-F238E27FC236}">
                <a16:creationId xmlns:a16="http://schemas.microsoft.com/office/drawing/2014/main" id="{42630D07-D052-434D-ABB5-35FECEB66A77}"/>
              </a:ext>
            </a:extLst>
          </p:cNvPr>
          <p:cNvGraphicFramePr>
            <a:graphicFrameLocks noGrp="1"/>
          </p:cNvGraphicFramePr>
          <p:nvPr>
            <p:ph sz="half" idx="4294967295"/>
            <p:extLst>
              <p:ext uri="{D42A27DB-BD31-4B8C-83A1-F6EECF244321}">
                <p14:modId xmlns:p14="http://schemas.microsoft.com/office/powerpoint/2010/main" val="162374885"/>
              </p:ext>
            </p:extLst>
          </p:nvPr>
        </p:nvGraphicFramePr>
        <p:xfrm>
          <a:off x="4965431" y="2115118"/>
          <a:ext cx="6586490" cy="4108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247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842E8-0277-4D23-BC87-59FA825B0B1F}"/>
              </a:ext>
            </a:extLst>
          </p:cNvPr>
          <p:cNvSpPr>
            <a:spLocks noGrp="1"/>
          </p:cNvSpPr>
          <p:nvPr>
            <p:ph idx="4294967295"/>
          </p:nvPr>
        </p:nvSpPr>
        <p:spPr>
          <a:xfrm>
            <a:off x="277760" y="499004"/>
            <a:ext cx="10515600" cy="4351338"/>
          </a:xfrm>
        </p:spPr>
        <p:txBody>
          <a:bodyPr/>
          <a:lstStyle/>
          <a:p>
            <a:pPr marL="0" indent="0" algn="ctr">
              <a:buNone/>
            </a:pPr>
            <a:r>
              <a:rPr lang="en-US" dirty="0"/>
              <a:t>                        Newton’s Third Law</a:t>
            </a:r>
          </a:p>
          <a:p>
            <a:pPr marL="0" indent="0" algn="ctr">
              <a:buNone/>
            </a:pPr>
            <a:r>
              <a:rPr lang="en-US" dirty="0"/>
              <a:t>For every action there is an equal and opposite </a:t>
            </a:r>
            <a:r>
              <a:rPr lang="en-US" u="sng" dirty="0"/>
              <a:t>reaction</a:t>
            </a:r>
          </a:p>
          <a:p>
            <a:pPr marL="0" indent="0" algn="ctr">
              <a:buNone/>
            </a:pPr>
            <a:r>
              <a:rPr lang="en-US" dirty="0"/>
              <a:t>		- </a:t>
            </a:r>
            <a:r>
              <a:rPr lang="en-US" sz="2800" dirty="0"/>
              <a:t>an action is a </a:t>
            </a:r>
            <a:r>
              <a:rPr lang="en-US" sz="2800" u="sng" dirty="0"/>
              <a:t>force</a:t>
            </a:r>
          </a:p>
          <a:p>
            <a:pPr marL="0" indent="0" algn="ctr">
              <a:buNone/>
            </a:pPr>
            <a:r>
              <a:rPr lang="en-US" dirty="0"/>
              <a:t>            Can you explain how a rocket launches using this law?</a:t>
            </a:r>
          </a:p>
          <a:p>
            <a:pPr marL="0" indent="0" algn="ctr">
              <a:buNone/>
            </a:pPr>
            <a:endParaRPr lang="en-US" sz="2800" dirty="0"/>
          </a:p>
          <a:p>
            <a:pPr marL="0" indent="0">
              <a:buNone/>
            </a:pPr>
            <a:endParaRPr lang="en-US" sz="2800" dirty="0"/>
          </a:p>
          <a:p>
            <a:pPr marL="0" indent="0">
              <a:buNone/>
            </a:pPr>
            <a:endParaRPr lang="en-US" dirty="0"/>
          </a:p>
        </p:txBody>
      </p:sp>
      <p:sp>
        <p:nvSpPr>
          <p:cNvPr id="4" name="TextBox 3">
            <a:extLst>
              <a:ext uri="{FF2B5EF4-FFF2-40B4-BE49-F238E27FC236}">
                <a16:creationId xmlns:a16="http://schemas.microsoft.com/office/drawing/2014/main" id="{ADC4DF71-163D-443F-8B9E-7DF3DE82AE28}"/>
              </a:ext>
            </a:extLst>
          </p:cNvPr>
          <p:cNvSpPr txBox="1"/>
          <p:nvPr/>
        </p:nvSpPr>
        <p:spPr>
          <a:xfrm rot="20448679">
            <a:off x="693001" y="372931"/>
            <a:ext cx="920068" cy="707886"/>
          </a:xfrm>
          <a:prstGeom prst="rect">
            <a:avLst/>
          </a:prstGeom>
          <a:noFill/>
          <a:ln w="76200">
            <a:solidFill>
              <a:schemeClr val="accent1"/>
            </a:solidFill>
          </a:ln>
        </p:spPr>
        <p:txBody>
          <a:bodyPr wrap="square" rtlCol="0">
            <a:spAutoFit/>
          </a:bodyPr>
          <a:lstStyle/>
          <a:p>
            <a:pPr algn="ctr"/>
            <a:r>
              <a:rPr lang="en-US" sz="4000" b="1" dirty="0">
                <a:ln>
                  <a:solidFill>
                    <a:schemeClr val="accent1"/>
                  </a:solidFill>
                </a:ln>
                <a:solidFill>
                  <a:schemeClr val="accent1"/>
                </a:solidFill>
              </a:rPr>
              <a:t>3</a:t>
            </a:r>
          </a:p>
        </p:txBody>
      </p:sp>
      <p:pic>
        <p:nvPicPr>
          <p:cNvPr id="5" name="Picture 4">
            <a:extLst>
              <a:ext uri="{FF2B5EF4-FFF2-40B4-BE49-F238E27FC236}">
                <a16:creationId xmlns:a16="http://schemas.microsoft.com/office/drawing/2014/main" id="{A2E7C440-EE7C-43BA-AA80-FE13216FBD66}"/>
              </a:ext>
            </a:extLst>
          </p:cNvPr>
          <p:cNvPicPr>
            <a:picLocks noChangeAspect="1"/>
          </p:cNvPicPr>
          <p:nvPr/>
        </p:nvPicPr>
        <p:blipFill>
          <a:blip r:embed="rId2"/>
          <a:stretch>
            <a:fillRect/>
          </a:stretch>
        </p:blipFill>
        <p:spPr>
          <a:xfrm>
            <a:off x="3514725" y="2674673"/>
            <a:ext cx="5162550" cy="1304925"/>
          </a:xfrm>
          <a:prstGeom prst="rect">
            <a:avLst/>
          </a:prstGeom>
        </p:spPr>
      </p:pic>
      <p:pic>
        <p:nvPicPr>
          <p:cNvPr id="6" name="Picture 5">
            <a:extLst>
              <a:ext uri="{FF2B5EF4-FFF2-40B4-BE49-F238E27FC236}">
                <a16:creationId xmlns:a16="http://schemas.microsoft.com/office/drawing/2014/main" id="{48522C28-ECD4-454C-926B-47F087089F0B}"/>
              </a:ext>
            </a:extLst>
          </p:cNvPr>
          <p:cNvPicPr>
            <a:picLocks noChangeAspect="1"/>
          </p:cNvPicPr>
          <p:nvPr/>
        </p:nvPicPr>
        <p:blipFill>
          <a:blip r:embed="rId3"/>
          <a:stretch>
            <a:fillRect/>
          </a:stretch>
        </p:blipFill>
        <p:spPr>
          <a:xfrm>
            <a:off x="3514725" y="3979598"/>
            <a:ext cx="6677025" cy="2647950"/>
          </a:xfrm>
          <a:prstGeom prst="rect">
            <a:avLst/>
          </a:prstGeom>
        </p:spPr>
      </p:pic>
    </p:spTree>
    <p:extLst>
      <p:ext uri="{BB962C8B-B14F-4D97-AF65-F5344CB8AC3E}">
        <p14:creationId xmlns:p14="http://schemas.microsoft.com/office/powerpoint/2010/main" val="42397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DF5CE-E5F9-4AC6-A6A0-96152E4514AB}"/>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A Quick Review</a:t>
            </a:r>
          </a:p>
        </p:txBody>
      </p:sp>
      <p:cxnSp>
        <p:nvCxnSpPr>
          <p:cNvPr id="22" name="Straight Connector 2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10496069-C99F-4730-A6A7-E2693BF546E0}"/>
              </a:ext>
            </a:extLst>
          </p:cNvPr>
          <p:cNvSpPr>
            <a:spLocks noGrp="1"/>
          </p:cNvSpPr>
          <p:nvPr>
            <p:ph idx="1"/>
          </p:nvPr>
        </p:nvSpPr>
        <p:spPr>
          <a:xfrm>
            <a:off x="4976031" y="963877"/>
            <a:ext cx="6377769" cy="4930246"/>
          </a:xfrm>
        </p:spPr>
        <p:txBody>
          <a:bodyPr anchor="ctr">
            <a:normAutofit/>
          </a:bodyPr>
          <a:lstStyle/>
          <a:p>
            <a:pPr marL="0" indent="0">
              <a:buNone/>
            </a:pPr>
            <a:r>
              <a:rPr lang="en-US" sz="2400" kern="0" dirty="0">
                <a:latin typeface="Arial"/>
                <a:ea typeface="Arial"/>
                <a:cs typeface="Arial"/>
                <a:sym typeface="Arial"/>
                <a:hlinkClick r:id="rId2"/>
                <a:rtl val="0"/>
              </a:rPr>
              <a:t>www.studyjams.com</a:t>
            </a:r>
            <a:endParaRPr lang="en-US" sz="2400" kern="0" dirty="0">
              <a:latin typeface="Arial"/>
              <a:ea typeface="Arial"/>
              <a:cs typeface="Arial"/>
              <a:sym typeface="Arial"/>
              <a:rtl val="0"/>
            </a:endParaRPr>
          </a:p>
          <a:p>
            <a:pPr marL="0" indent="0">
              <a:buNone/>
            </a:pPr>
            <a:r>
              <a:rPr lang="en-US" sz="2400" kern="0" dirty="0">
                <a:latin typeface="Arial"/>
                <a:ea typeface="Arial"/>
                <a:cs typeface="Arial"/>
                <a:sym typeface="Arial"/>
                <a:rtl val="0"/>
              </a:rPr>
              <a:t>	</a:t>
            </a:r>
            <a:r>
              <a:rPr lang="en-US" sz="2400" b="1" kern="0" dirty="0">
                <a:solidFill>
                  <a:schemeClr val="accent1"/>
                </a:solidFill>
                <a:latin typeface="Arial"/>
                <a:ea typeface="Arial"/>
                <a:cs typeface="Arial"/>
                <a:sym typeface="Arial"/>
                <a:rtl val="0"/>
              </a:rPr>
              <a:t>-</a:t>
            </a:r>
            <a:r>
              <a:rPr lang="en-US" sz="2400" kern="0" dirty="0">
                <a:latin typeface="Arial"/>
                <a:ea typeface="Arial"/>
                <a:cs typeface="Arial"/>
                <a:sym typeface="Arial"/>
                <a:rtl val="0"/>
              </a:rPr>
              <a:t> </a:t>
            </a:r>
            <a:r>
              <a:rPr lang="en-US" sz="2400" b="1" kern="0" dirty="0">
                <a:solidFill>
                  <a:schemeClr val="accent1"/>
                </a:solidFill>
                <a:latin typeface="Arial"/>
                <a:ea typeface="Arial"/>
                <a:cs typeface="Arial"/>
                <a:sym typeface="Arial"/>
                <a:rtl val="0"/>
              </a:rPr>
              <a:t>Force and motion</a:t>
            </a:r>
          </a:p>
          <a:p>
            <a:endParaRPr lang="en-US" sz="2400" kern="0" dirty="0">
              <a:latin typeface="Arial"/>
              <a:ea typeface="Arial"/>
              <a:cs typeface="Arial"/>
              <a:sym typeface="Arial"/>
              <a:rtl val="0"/>
            </a:endParaRPr>
          </a:p>
          <a:p>
            <a:endParaRPr lang="en-US" sz="2400" dirty="0"/>
          </a:p>
        </p:txBody>
      </p:sp>
      <p:sp>
        <p:nvSpPr>
          <p:cNvPr id="5" name="Rectangle 4">
            <a:extLst>
              <a:ext uri="{FF2B5EF4-FFF2-40B4-BE49-F238E27FC236}">
                <a16:creationId xmlns:a16="http://schemas.microsoft.com/office/drawing/2014/main" id="{368050CC-406D-43A4-8592-E83FEC49C61A}"/>
              </a:ext>
            </a:extLst>
          </p:cNvPr>
          <p:cNvSpPr/>
          <p:nvPr/>
        </p:nvSpPr>
        <p:spPr>
          <a:xfrm>
            <a:off x="3048000" y="3105835"/>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11213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74" name="Rectangle 2"/>
          <p:cNvSpPr>
            <a:spLocks noGrp="1" noChangeArrowheads="1"/>
          </p:cNvSpPr>
          <p:nvPr>
            <p:ph type="title"/>
          </p:nvPr>
        </p:nvSpPr>
        <p:spPr>
          <a:xfrm>
            <a:off x="774700" y="762000"/>
            <a:ext cx="3759200" cy="3340100"/>
          </a:xfrm>
        </p:spPr>
        <p:txBody>
          <a:bodyPr>
            <a:normAutofit/>
          </a:bodyPr>
          <a:lstStyle/>
          <a:p>
            <a:r>
              <a:rPr lang="en-US" altLang="en-US" b="1" u="sng" dirty="0">
                <a:solidFill>
                  <a:srgbClr val="FFFFFF"/>
                </a:solidFill>
                <a:latin typeface="Times New Roman" panose="02020603050405020304" pitchFamily="18" charset="0"/>
                <a:cs typeface="Times New Roman" panose="02020603050405020304" pitchFamily="18" charset="0"/>
              </a:rPr>
              <a:t>Bell Ringer</a:t>
            </a:r>
            <a:br>
              <a:rPr lang="en-US" altLang="en-US" dirty="0">
                <a:solidFill>
                  <a:srgbClr val="FFFFFF"/>
                </a:solidFill>
                <a:latin typeface="Times New Roman" panose="02020603050405020304" pitchFamily="18" charset="0"/>
                <a:cs typeface="Times New Roman" panose="02020603050405020304" pitchFamily="18" charset="0"/>
              </a:rPr>
            </a:br>
            <a:r>
              <a:rPr lang="en-US" altLang="en-US" dirty="0">
                <a:solidFill>
                  <a:srgbClr val="FFFFFF"/>
                </a:solidFill>
                <a:latin typeface="Times New Roman" panose="02020603050405020304" pitchFamily="18" charset="0"/>
                <a:cs typeface="Times New Roman" panose="02020603050405020304" pitchFamily="18" charset="0"/>
              </a:rPr>
              <a:t>please answer this on your bell worksheet</a:t>
            </a:r>
            <a:br>
              <a:rPr lang="en-US" altLang="en-US" dirty="0">
                <a:solidFill>
                  <a:srgbClr val="FFFFFF"/>
                </a:solidFill>
                <a:latin typeface="Times New Roman" panose="02020603050405020304" pitchFamily="18" charset="0"/>
                <a:cs typeface="Times New Roman" panose="02020603050405020304" pitchFamily="18" charset="0"/>
              </a:rPr>
            </a:br>
            <a:endParaRPr lang="en-US" altLang="en-US" dirty="0">
              <a:solidFill>
                <a:srgbClr val="FFFFFF"/>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1" name="Graphic 70" descr="Presentation with Checklist">
            <a:extLst>
              <a:ext uri="{FF2B5EF4-FFF2-40B4-BE49-F238E27FC236}">
                <a16:creationId xmlns:a16="http://schemas.microsoft.com/office/drawing/2014/main" id="{051C2256-7A76-4F4B-A369-79CE1E0DC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78" name="Rectangle 7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075" name="Rectangle 3"/>
          <p:cNvSpPr>
            <a:spLocks noGrp="1" noChangeArrowheads="1"/>
          </p:cNvSpPr>
          <p:nvPr>
            <p:ph type="body" idx="1"/>
          </p:nvPr>
        </p:nvSpPr>
        <p:spPr>
          <a:xfrm>
            <a:off x="7469088" y="762000"/>
            <a:ext cx="4229948" cy="6189684"/>
          </a:xfrm>
        </p:spPr>
        <p:txBody>
          <a:bodyPr anchor="ctr">
            <a:normAutofit fontScale="77500" lnSpcReduction="20000"/>
          </a:bodyPr>
          <a:lstStyle/>
          <a:p>
            <a:pPr marL="0" indent="0">
              <a:buNone/>
            </a:pPr>
            <a:r>
              <a:rPr lang="en-US" sz="3400" dirty="0">
                <a:latin typeface="Times New Roman" panose="02020603050405020304" pitchFamily="18" charset="0"/>
                <a:cs typeface="Times New Roman" panose="02020603050405020304" pitchFamily="18" charset="0"/>
              </a:rPr>
              <a:t>James is riding a bike down a hill. As he gets to the bottom, he applies the brakes to stop the bike’s forward motion. Which of the following statements best describes an example of friction acting on the bicycle?</a:t>
            </a:r>
          </a:p>
          <a:p>
            <a:pPr marL="0" indent="0">
              <a:buNone/>
            </a:pPr>
            <a:r>
              <a:rPr lang="en-US" sz="3400" dirty="0">
                <a:latin typeface="Times New Roman" panose="02020603050405020304" pitchFamily="18" charset="0"/>
                <a:cs typeface="Times New Roman" panose="02020603050405020304" pitchFamily="18" charset="0"/>
              </a:rPr>
              <a:t>A.  The ground pushing up on the bike</a:t>
            </a:r>
            <a:br>
              <a:rPr lang="en-US" sz="3400" dirty="0">
                <a:latin typeface="Times New Roman" panose="02020603050405020304" pitchFamily="18" charset="0"/>
                <a:cs typeface="Times New Roman" panose="02020603050405020304" pitchFamily="18" charset="0"/>
              </a:rPr>
            </a:br>
            <a:r>
              <a:rPr lang="en-US" sz="3400" dirty="0">
                <a:latin typeface="Times New Roman" panose="02020603050405020304" pitchFamily="18" charset="0"/>
                <a:cs typeface="Times New Roman" panose="02020603050405020304" pitchFamily="18" charset="0"/>
              </a:rPr>
              <a:t>B.   James is hands squeezing the handle of the brakes </a:t>
            </a:r>
            <a:br>
              <a:rPr lang="en-US" sz="3400" dirty="0">
                <a:latin typeface="Times New Roman" panose="02020603050405020304" pitchFamily="18" charset="0"/>
                <a:cs typeface="Times New Roman" panose="02020603050405020304" pitchFamily="18" charset="0"/>
              </a:rPr>
            </a:br>
            <a:r>
              <a:rPr lang="en-US" sz="3400" dirty="0">
                <a:latin typeface="Times New Roman" panose="02020603050405020304" pitchFamily="18" charset="0"/>
                <a:cs typeface="Times New Roman" panose="02020603050405020304" pitchFamily="18" charset="0"/>
              </a:rPr>
              <a:t>C.   James is body pressing down on the seat of the bike</a:t>
            </a:r>
            <a:br>
              <a:rPr lang="en-US" sz="3400" dirty="0">
                <a:latin typeface="Times New Roman" panose="02020603050405020304" pitchFamily="18" charset="0"/>
                <a:cs typeface="Times New Roman" panose="02020603050405020304" pitchFamily="18" charset="0"/>
              </a:rPr>
            </a:br>
            <a:r>
              <a:rPr lang="en-US" sz="3400" dirty="0">
                <a:latin typeface="Times New Roman" panose="02020603050405020304" pitchFamily="18" charset="0"/>
                <a:cs typeface="Times New Roman" panose="02020603050405020304" pitchFamily="18" charset="0"/>
              </a:rPr>
              <a:t>D.  The surface of the brake rubbing the rim of the front tire</a:t>
            </a:r>
            <a:br>
              <a:rPr lang="en-US" sz="1700" dirty="0">
                <a:latin typeface="Times New Roman" panose="02020603050405020304" pitchFamily="18" charset="0"/>
                <a:cs typeface="Times New Roman" panose="02020603050405020304" pitchFamily="18" charset="0"/>
              </a:rPr>
            </a:br>
            <a:endParaRPr lang="en-US" sz="1700" dirty="0">
              <a:latin typeface="Times New Roman" panose="02020603050405020304" pitchFamily="18" charset="0"/>
              <a:cs typeface="Times New Roman" panose="02020603050405020304" pitchFamily="18" charset="0"/>
            </a:endParaRPr>
          </a:p>
          <a:p>
            <a:pPr marL="0" indent="0">
              <a:buNone/>
            </a:pPr>
            <a:br>
              <a:rPr lang="en-US" sz="1700" dirty="0"/>
            </a:br>
            <a:endParaRPr lang="en-US" sz="1700" dirty="0"/>
          </a:p>
          <a:p>
            <a:br>
              <a:rPr lang="en-US" sz="1700" dirty="0"/>
            </a:br>
            <a:endParaRPr lang="en-US" alt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0208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A995-76C9-4C13-A92D-BC72D756FAA3}"/>
              </a:ext>
            </a:extLst>
          </p:cNvPr>
          <p:cNvSpPr>
            <a:spLocks noGrp="1"/>
          </p:cNvSpPr>
          <p:nvPr>
            <p:ph type="title"/>
          </p:nvPr>
        </p:nvSpPr>
        <p:spPr>
          <a:xfrm>
            <a:off x="1454191" y="844633"/>
            <a:ext cx="9122584" cy="1325563"/>
          </a:xfrm>
        </p:spPr>
        <p:txBody>
          <a:bodyPr>
            <a:normAutofit/>
          </a:bodyPr>
          <a:lstStyle/>
          <a:p>
            <a:r>
              <a:rPr lang="en-US" dirty="0"/>
              <a:t>What is “</a:t>
            </a:r>
            <a:r>
              <a:rPr lang="en-US" u="sng" dirty="0"/>
              <a:t>force</a:t>
            </a:r>
            <a:r>
              <a:rPr lang="en-US" dirty="0"/>
              <a:t>?”</a:t>
            </a:r>
          </a:p>
        </p:txBody>
      </p:sp>
      <p:sp>
        <p:nvSpPr>
          <p:cNvPr id="3" name="Content Placeholder 2">
            <a:extLst>
              <a:ext uri="{FF2B5EF4-FFF2-40B4-BE49-F238E27FC236}">
                <a16:creationId xmlns:a16="http://schemas.microsoft.com/office/drawing/2014/main" id="{01A781AE-7172-495D-9B8A-39E87FF43CE1}"/>
              </a:ext>
            </a:extLst>
          </p:cNvPr>
          <p:cNvSpPr>
            <a:spLocks noGrp="1"/>
          </p:cNvSpPr>
          <p:nvPr>
            <p:ph idx="1"/>
          </p:nvPr>
        </p:nvSpPr>
        <p:spPr>
          <a:xfrm>
            <a:off x="1454190" y="2007803"/>
            <a:ext cx="6261059" cy="4005564"/>
          </a:xfrm>
        </p:spPr>
        <p:txBody>
          <a:bodyPr>
            <a:normAutofit fontScale="85000" lnSpcReduction="20000"/>
          </a:bodyPr>
          <a:lstStyle/>
          <a:p>
            <a:r>
              <a:rPr lang="en-US" sz="3600" dirty="0"/>
              <a:t>a push or pull upon an object resulting from the object’s interaction with another object.</a:t>
            </a:r>
          </a:p>
          <a:p>
            <a:r>
              <a:rPr lang="en-US" sz="3600" dirty="0"/>
              <a:t>can act with </a:t>
            </a:r>
            <a:r>
              <a:rPr lang="en-US" altLang="en-US" sz="3600" dirty="0">
                <a:cs typeface="Times New Roman" panose="02020603050405020304" pitchFamily="18" charset="0"/>
              </a:rPr>
              <a:t>or without direct </a:t>
            </a:r>
            <a:r>
              <a:rPr lang="en-US" altLang="en-US" sz="3600" u="sng" dirty="0">
                <a:cs typeface="Times New Roman" panose="02020603050405020304" pitchFamily="18" charset="0"/>
              </a:rPr>
              <a:t>contact</a:t>
            </a:r>
            <a:r>
              <a:rPr lang="en-US" altLang="en-US" sz="3600" dirty="0">
                <a:cs typeface="Times New Roman" panose="02020603050405020304" pitchFamily="18" charset="0"/>
              </a:rPr>
              <a:t>.    </a:t>
            </a:r>
          </a:p>
          <a:p>
            <a:r>
              <a:rPr lang="en-US" sz="3600" dirty="0">
                <a:cs typeface="Times New Roman" panose="02020603050405020304" pitchFamily="18" charset="0"/>
              </a:rPr>
              <a:t>may or may not cause </a:t>
            </a:r>
            <a:r>
              <a:rPr lang="en-US" sz="3600" u="sng" dirty="0">
                <a:cs typeface="Times New Roman" panose="02020603050405020304" pitchFamily="18" charset="0"/>
              </a:rPr>
              <a:t>movement</a:t>
            </a:r>
          </a:p>
          <a:p>
            <a:r>
              <a:rPr lang="en-US" sz="3600" dirty="0">
                <a:cs typeface="Times New Roman" panose="02020603050405020304" pitchFamily="18" charset="0"/>
              </a:rPr>
              <a:t>If an object is moving, a </a:t>
            </a:r>
            <a:r>
              <a:rPr lang="en-US" sz="3600" u="sng" dirty="0">
                <a:cs typeface="Times New Roman" panose="02020603050405020304" pitchFamily="18" charset="0"/>
              </a:rPr>
              <a:t>force</a:t>
            </a:r>
            <a:r>
              <a:rPr lang="en-US" sz="3600" dirty="0">
                <a:cs typeface="Times New Roman" panose="02020603050405020304" pitchFamily="18" charset="0"/>
              </a:rPr>
              <a:t> will speed it up, slow it down or change direction; if an object is at </a:t>
            </a:r>
            <a:r>
              <a:rPr lang="en-US" sz="3600" u="sng" dirty="0">
                <a:cs typeface="Times New Roman" panose="02020603050405020304" pitchFamily="18" charset="0"/>
              </a:rPr>
              <a:t>rest</a:t>
            </a:r>
            <a:r>
              <a:rPr lang="en-US" sz="3600" dirty="0">
                <a:cs typeface="Times New Roman" panose="02020603050405020304" pitchFamily="18" charset="0"/>
              </a:rPr>
              <a:t>, a force can get it moving</a:t>
            </a:r>
            <a:endParaRPr lang="en-US" sz="2400" dirty="0"/>
          </a:p>
        </p:txBody>
      </p:sp>
      <p:sp>
        <p:nvSpPr>
          <p:cNvPr id="15"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7"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6" name="Picture 5" descr="force">
            <a:extLst>
              <a:ext uri="{FF2B5EF4-FFF2-40B4-BE49-F238E27FC236}">
                <a16:creationId xmlns:a16="http://schemas.microsoft.com/office/drawing/2014/main" id="{D8589E38-0DB5-46A0-8944-A155ADFC8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622" y="2797230"/>
            <a:ext cx="3418274" cy="285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58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FB7630-A672-419E-8FD2-484CCADE71F5}"/>
              </a:ext>
            </a:extLst>
          </p:cNvPr>
          <p:cNvSpPr>
            <a:spLocks noGrp="1"/>
          </p:cNvSpPr>
          <p:nvPr>
            <p:ph type="title"/>
          </p:nvPr>
        </p:nvSpPr>
        <p:spPr>
          <a:xfrm>
            <a:off x="1179226" y="826680"/>
            <a:ext cx="9833548" cy="1325563"/>
          </a:xfrm>
        </p:spPr>
        <p:txBody>
          <a:bodyPr vert="horz" lIns="91440" tIns="45720" rIns="91440" bIns="45720" rtlCol="0">
            <a:normAutofit/>
          </a:bodyPr>
          <a:lstStyle/>
          <a:p>
            <a:pPr algn="ctr"/>
            <a:r>
              <a:rPr lang="en-US" altLang="en-US" sz="5400" b="1" kern="1200" dirty="0">
                <a:solidFill>
                  <a:schemeClr val="bg1"/>
                </a:solidFill>
                <a:latin typeface="+mj-lt"/>
                <a:ea typeface="+mj-ea"/>
                <a:cs typeface="+mj-cs"/>
              </a:rPr>
              <a:t>Two Types of Forces </a:t>
            </a:r>
            <a:endParaRPr lang="en-US" sz="5400" b="1" kern="1200" dirty="0">
              <a:solidFill>
                <a:schemeClr val="bg1"/>
              </a:solidFill>
              <a:latin typeface="+mj-lt"/>
              <a:ea typeface="+mj-ea"/>
              <a:cs typeface="+mj-cs"/>
            </a:endParaRPr>
          </a:p>
        </p:txBody>
      </p:sp>
      <p:sp>
        <p:nvSpPr>
          <p:cNvPr id="35" name="Content Placeholder 10">
            <a:extLst>
              <a:ext uri="{FF2B5EF4-FFF2-40B4-BE49-F238E27FC236}">
                <a16:creationId xmlns:a16="http://schemas.microsoft.com/office/drawing/2014/main" id="{96D19D16-F2E1-4BBA-9538-DB739E764333}"/>
              </a:ext>
            </a:extLst>
          </p:cNvPr>
          <p:cNvSpPr>
            <a:spLocks noGrp="1"/>
          </p:cNvSpPr>
          <p:nvPr>
            <p:ph idx="1"/>
          </p:nvPr>
        </p:nvSpPr>
        <p:spPr>
          <a:xfrm>
            <a:off x="1179226" y="3092970"/>
            <a:ext cx="9833548" cy="2693976"/>
          </a:xfrm>
        </p:spPr>
        <p:txBody>
          <a:bodyPr>
            <a:normAutofit lnSpcReduction="10000"/>
          </a:bodyPr>
          <a:lstStyle/>
          <a:p>
            <a:pPr fontAlgn="base"/>
            <a:r>
              <a:rPr lang="en-US" sz="4800" b="1" u="sng" dirty="0">
                <a:solidFill>
                  <a:srgbClr val="000000"/>
                </a:solidFill>
              </a:rPr>
              <a:t>Contact</a:t>
            </a:r>
            <a:r>
              <a:rPr lang="en-US" sz="4800" b="1" dirty="0">
                <a:solidFill>
                  <a:srgbClr val="000000"/>
                </a:solidFill>
              </a:rPr>
              <a:t> (normal) Force - objects are touching, or in direct contact </a:t>
            </a:r>
            <a:endParaRPr lang="en-US" sz="4800" dirty="0">
              <a:solidFill>
                <a:srgbClr val="000000"/>
              </a:solidFill>
            </a:endParaRPr>
          </a:p>
          <a:p>
            <a:pPr fontAlgn="base"/>
            <a:r>
              <a:rPr lang="en-US" sz="4800" b="1" dirty="0">
                <a:solidFill>
                  <a:srgbClr val="000000"/>
                </a:solidFill>
              </a:rPr>
              <a:t>Non-Contact Forces - forces act at a </a:t>
            </a:r>
            <a:r>
              <a:rPr lang="en-US" sz="4800" b="1" u="sng" dirty="0">
                <a:solidFill>
                  <a:srgbClr val="000000"/>
                </a:solidFill>
              </a:rPr>
              <a:t>distance</a:t>
            </a:r>
            <a:r>
              <a:rPr lang="en-US" sz="4800" b="1" dirty="0">
                <a:solidFill>
                  <a:srgbClr val="000000"/>
                </a:solidFill>
              </a:rPr>
              <a:t> </a:t>
            </a:r>
            <a:endParaRPr lang="en-US" sz="4800" dirty="0">
              <a:solidFill>
                <a:srgbClr val="000000"/>
              </a:solidFill>
            </a:endParaRPr>
          </a:p>
          <a:p>
            <a:endParaRPr lang="en-US" sz="2000" dirty="0">
              <a:solidFill>
                <a:srgbClr val="000000"/>
              </a:solidFill>
            </a:endParaRPr>
          </a:p>
        </p:txBody>
      </p:sp>
      <p:sp>
        <p:nvSpPr>
          <p:cNvPr id="3" name="Rectangle 2">
            <a:extLst>
              <a:ext uri="{FF2B5EF4-FFF2-40B4-BE49-F238E27FC236}">
                <a16:creationId xmlns:a16="http://schemas.microsoft.com/office/drawing/2014/main" id="{BE171C76-51B4-4B13-832A-222804D1AE72}"/>
              </a:ext>
            </a:extLst>
          </p:cNvPr>
          <p:cNvSpPr/>
          <p:nvPr/>
        </p:nvSpPr>
        <p:spPr>
          <a:xfrm>
            <a:off x="11273018" y="230200"/>
            <a:ext cx="731290" cy="369332"/>
          </a:xfrm>
          <a:prstGeom prst="rect">
            <a:avLst/>
          </a:prstGeom>
        </p:spPr>
        <p:txBody>
          <a:bodyPr wrap="none">
            <a:spAutoFit/>
          </a:bodyPr>
          <a:lstStyle/>
          <a:p>
            <a:r>
              <a:rPr lang="en-US" dirty="0"/>
              <a:t>“I do”</a:t>
            </a:r>
          </a:p>
        </p:txBody>
      </p:sp>
    </p:spTree>
    <p:extLst>
      <p:ext uri="{BB962C8B-B14F-4D97-AF65-F5344CB8AC3E}">
        <p14:creationId xmlns:p14="http://schemas.microsoft.com/office/powerpoint/2010/main" val="346286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1E46D4C-8239-46B3-B62A-03BF905089D9}"/>
              </a:ext>
            </a:extLst>
          </p:cNvPr>
          <p:cNvGraphicFramePr>
            <a:graphicFrameLocks noGrp="1"/>
          </p:cNvGraphicFramePr>
          <p:nvPr>
            <p:extLst>
              <p:ext uri="{D42A27DB-BD31-4B8C-83A1-F6EECF244321}">
                <p14:modId xmlns:p14="http://schemas.microsoft.com/office/powerpoint/2010/main" val="4300599"/>
              </p:ext>
            </p:extLst>
          </p:nvPr>
        </p:nvGraphicFramePr>
        <p:xfrm>
          <a:off x="2276927" y="975360"/>
          <a:ext cx="8128000" cy="582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18613877"/>
                    </a:ext>
                  </a:extLst>
                </a:gridCol>
                <a:gridCol w="4064000">
                  <a:extLst>
                    <a:ext uri="{9D8B030D-6E8A-4147-A177-3AD203B41FA5}">
                      <a16:colId xmlns:a16="http://schemas.microsoft.com/office/drawing/2014/main" val="3961202554"/>
                    </a:ext>
                  </a:extLst>
                </a:gridCol>
              </a:tblGrid>
              <a:tr h="980546">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Contact Force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(objects will be found touching) </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Non-Contact Forces</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(forces act at a distance) </a:t>
                      </a:r>
                    </a:p>
                  </a:txBody>
                  <a:tcPr horzOverflow="overflow"/>
                </a:tc>
                <a:extLst>
                  <a:ext uri="{0D108BD9-81ED-4DB2-BD59-A6C34878D82A}">
                    <a16:rowId xmlns:a16="http://schemas.microsoft.com/office/drawing/2014/main" val="2662935471"/>
                  </a:ext>
                </a:extLst>
              </a:tr>
              <a:tr h="980546">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-Applied force (Push/Pull)</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-Normal force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(Floor/Ground Pushing You Up)</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-Friction </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-Gravity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-Electrical force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-Magnetic force </a:t>
                      </a:r>
                    </a:p>
                  </a:txBody>
                  <a:tcPr horzOverflow="overflow"/>
                </a:tc>
                <a:extLst>
                  <a:ext uri="{0D108BD9-81ED-4DB2-BD59-A6C34878D82A}">
                    <a16:rowId xmlns:a16="http://schemas.microsoft.com/office/drawing/2014/main" val="599176884"/>
                  </a:ext>
                </a:extLst>
              </a:tr>
              <a:tr h="980546">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Contact Force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(objects will be found touching) </a:t>
                      </a:r>
                    </a:p>
                  </a:txBody>
                  <a:tcPr horzOverflow="overflow"/>
                </a:tc>
                <a:tc>
                  <a:txBody>
                    <a:bodyPr/>
                    <a:lstStyle>
                      <a:lvl1pPr>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spcBef>
                          <a:spcPct val="20000"/>
                        </a:spcBef>
                        <a:buClr>
                          <a:schemeClr val="accent2"/>
                        </a:buClr>
                        <a:defRPr sz="2000">
                          <a:solidFill>
                            <a:schemeClr val="tx2"/>
                          </a:solidFill>
                          <a:latin typeface="Arial" panose="020B0604020202020204" pitchFamily="34" charset="0"/>
                        </a:defRPr>
                      </a:lvl3pPr>
                      <a:lvl4pPr>
                        <a:spcBef>
                          <a:spcPct val="20000"/>
                        </a:spcBef>
                        <a:buClr>
                          <a:schemeClr val="tx1"/>
                        </a:buClr>
                        <a:defRPr>
                          <a:solidFill>
                            <a:schemeClr val="tx2"/>
                          </a:solidFill>
                          <a:latin typeface="Arial" panose="020B0604020202020204" pitchFamily="34" charset="0"/>
                        </a:defRPr>
                      </a:lvl4pPr>
                      <a:lvl5pPr>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1" i="0" u="none" strike="noStrike" cap="none" normalizeH="0" baseline="0" dirty="0">
                          <a:ln>
                            <a:noFill/>
                          </a:ln>
                          <a:solidFill>
                            <a:schemeClr val="tx2"/>
                          </a:solidFill>
                          <a:effectLst/>
                          <a:latin typeface="Times New Roman" panose="02020603050405020304" pitchFamily="18" charset="0"/>
                          <a:cs typeface="Times New Roman" panose="02020603050405020304" pitchFamily="18" charset="0"/>
                        </a:rPr>
                        <a:t>Non-Contact Forces</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800" b="0" i="0" u="none" strike="noStrike" cap="none" normalizeH="0" baseline="0" dirty="0">
                          <a:ln>
                            <a:noFill/>
                          </a:ln>
                          <a:solidFill>
                            <a:schemeClr val="tx2"/>
                          </a:solidFill>
                          <a:effectLst/>
                          <a:latin typeface="Arial" panose="020B0604020202020204" pitchFamily="34" charset="0"/>
                        </a:rPr>
                        <a:t>(forces act at a distance) </a:t>
                      </a:r>
                    </a:p>
                  </a:txBody>
                  <a:tcPr horzOverflow="overflow"/>
                </a:tc>
                <a:extLst>
                  <a:ext uri="{0D108BD9-81ED-4DB2-BD59-A6C34878D82A}">
                    <a16:rowId xmlns:a16="http://schemas.microsoft.com/office/drawing/2014/main" val="3433385739"/>
                  </a:ext>
                </a:extLst>
              </a:tr>
            </a:tbl>
          </a:graphicData>
        </a:graphic>
      </p:graphicFrame>
      <p:sp>
        <p:nvSpPr>
          <p:cNvPr id="6" name="Rectangle 5">
            <a:extLst>
              <a:ext uri="{FF2B5EF4-FFF2-40B4-BE49-F238E27FC236}">
                <a16:creationId xmlns:a16="http://schemas.microsoft.com/office/drawing/2014/main" id="{B16DD63A-8C74-484B-8508-6F5837E5CD00}"/>
              </a:ext>
            </a:extLst>
          </p:cNvPr>
          <p:cNvSpPr/>
          <p:nvPr/>
        </p:nvSpPr>
        <p:spPr>
          <a:xfrm>
            <a:off x="3454860" y="106958"/>
            <a:ext cx="6086666" cy="923330"/>
          </a:xfrm>
          <a:prstGeom prst="rect">
            <a:avLst/>
          </a:prstGeom>
        </p:spPr>
        <p:txBody>
          <a:bodyPr wrap="none">
            <a:spAutoFit/>
          </a:bodyPr>
          <a:lstStyle/>
          <a:p>
            <a:r>
              <a:rPr lang="en-US" altLang="en-US" sz="5400" b="1" dirty="0">
                <a:solidFill>
                  <a:schemeClr val="accent1">
                    <a:lumMod val="50000"/>
                  </a:schemeClr>
                </a:solidFill>
              </a:rPr>
              <a:t>Two Types of Forces </a:t>
            </a:r>
            <a:endParaRPr lang="en-US" sz="5400" dirty="0">
              <a:solidFill>
                <a:schemeClr val="accent1">
                  <a:lumMod val="50000"/>
                </a:schemeClr>
              </a:solidFill>
            </a:endParaRPr>
          </a:p>
        </p:txBody>
      </p:sp>
      <p:sp>
        <p:nvSpPr>
          <p:cNvPr id="7" name="TextBox 6">
            <a:extLst>
              <a:ext uri="{FF2B5EF4-FFF2-40B4-BE49-F238E27FC236}">
                <a16:creationId xmlns:a16="http://schemas.microsoft.com/office/drawing/2014/main" id="{9CD9AEFA-59CB-4926-8636-50174D458F98}"/>
              </a:ext>
            </a:extLst>
          </p:cNvPr>
          <p:cNvSpPr txBox="1"/>
          <p:nvPr/>
        </p:nvSpPr>
        <p:spPr>
          <a:xfrm>
            <a:off x="10878455" y="293914"/>
            <a:ext cx="1547587" cy="400110"/>
          </a:xfrm>
          <a:prstGeom prst="rect">
            <a:avLst/>
          </a:prstGeom>
          <a:noFill/>
        </p:spPr>
        <p:txBody>
          <a:bodyPr wrap="square" rtlCol="0">
            <a:spAutoFit/>
          </a:bodyPr>
          <a:lstStyle/>
          <a:p>
            <a:r>
              <a:rPr lang="en-US" sz="2000" dirty="0"/>
              <a:t>“I do”</a:t>
            </a:r>
          </a:p>
        </p:txBody>
      </p:sp>
    </p:spTree>
    <p:extLst>
      <p:ext uri="{BB962C8B-B14F-4D97-AF65-F5344CB8AC3E}">
        <p14:creationId xmlns:p14="http://schemas.microsoft.com/office/powerpoint/2010/main" val="411439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1">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12F46DD-F2BE-4645-9DAE-9423BD42D877}"/>
              </a:ext>
            </a:extLst>
          </p:cNvPr>
          <p:cNvSpPr>
            <a:spLocks noGrp="1"/>
          </p:cNvSpPr>
          <p:nvPr>
            <p:ph type="title"/>
          </p:nvPr>
        </p:nvSpPr>
        <p:spPr>
          <a:xfrm>
            <a:off x="601472" y="468547"/>
            <a:ext cx="5688426" cy="1454051"/>
          </a:xfrm>
        </p:spPr>
        <p:txBody>
          <a:bodyPr>
            <a:normAutofit fontScale="90000"/>
          </a:bodyPr>
          <a:lstStyle/>
          <a:p>
            <a:br>
              <a:rPr lang="en-US" altLang="en-US" sz="3600" dirty="0">
                <a:solidFill>
                  <a:srgbClr val="000000"/>
                </a:solidFill>
                <a:latin typeface="Times New Roman" panose="02020603050405020304" pitchFamily="18" charset="0"/>
                <a:cs typeface="Times New Roman" panose="02020603050405020304" pitchFamily="18" charset="0"/>
              </a:rPr>
            </a:br>
            <a:br>
              <a:rPr lang="en-US" altLang="en-US" sz="3600" dirty="0">
                <a:solidFill>
                  <a:srgbClr val="000000"/>
                </a:solidFill>
                <a:latin typeface="Times New Roman" panose="02020603050405020304" pitchFamily="18" charset="0"/>
                <a:cs typeface="Times New Roman" panose="02020603050405020304" pitchFamily="18" charset="0"/>
              </a:rPr>
            </a:br>
            <a:r>
              <a:rPr lang="en-US" altLang="en-US" sz="3600" u="sng" dirty="0">
                <a:solidFill>
                  <a:srgbClr val="000000"/>
                </a:solidFill>
                <a:latin typeface="Calibri" panose="020F0502020204030204" pitchFamily="34" charset="0"/>
                <a:cs typeface="Calibri" panose="020F0502020204030204" pitchFamily="34" charset="0"/>
              </a:rPr>
              <a:t>Contact forces- </a:t>
            </a:r>
            <a:r>
              <a:rPr lang="en-US" altLang="en-US" sz="3600" dirty="0">
                <a:solidFill>
                  <a:srgbClr val="000000"/>
                </a:solidFill>
                <a:latin typeface="Calibri" panose="020F0502020204030204" pitchFamily="34" charset="0"/>
                <a:cs typeface="Calibri" panose="020F0502020204030204" pitchFamily="34" charset="0"/>
              </a:rPr>
              <a:t>types of forces that result when two objects are physically in contact with each other.</a:t>
            </a:r>
            <a:br>
              <a:rPr lang="en-US" altLang="en-US" sz="2800" dirty="0">
                <a:solidFill>
                  <a:srgbClr val="000000"/>
                </a:solidFill>
                <a:latin typeface="Calibri" panose="020F0502020204030204" pitchFamily="34" charset="0"/>
                <a:cs typeface="Calibri" panose="020F0502020204030204" pitchFamily="34" charset="0"/>
              </a:rPr>
            </a:br>
            <a:br>
              <a:rPr lang="en-US" altLang="en-US" sz="1400" dirty="0">
                <a:solidFill>
                  <a:srgbClr val="000000"/>
                </a:solidFill>
                <a:latin typeface="Times New Roman" panose="02020603050405020304" pitchFamily="18" charset="0"/>
                <a:cs typeface="Times New Roman" panose="02020603050405020304" pitchFamily="18" charset="0"/>
              </a:rPr>
            </a:br>
            <a:r>
              <a:rPr lang="en-US" altLang="en-US" sz="1400" dirty="0">
                <a:solidFill>
                  <a:srgbClr val="000000"/>
                </a:solidFill>
                <a:latin typeface="Times New Roman" panose="02020603050405020304" pitchFamily="18" charset="0"/>
                <a:cs typeface="Times New Roman" panose="02020603050405020304" pitchFamily="18" charset="0"/>
              </a:rPr>
              <a:t>                                                                </a:t>
            </a:r>
            <a:endParaRPr lang="en-US" sz="1400" dirty="0">
              <a:solidFill>
                <a:srgbClr val="000000"/>
              </a:solidFill>
            </a:endParaRPr>
          </a:p>
        </p:txBody>
      </p:sp>
      <p:sp>
        <p:nvSpPr>
          <p:cNvPr id="36"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297EE3A-F11D-42BB-9FCD-D04C82847940}"/>
              </a:ext>
            </a:extLst>
          </p:cNvPr>
          <p:cNvSpPr>
            <a:spLocks noGrp="1"/>
          </p:cNvSpPr>
          <p:nvPr>
            <p:ph idx="1"/>
          </p:nvPr>
        </p:nvSpPr>
        <p:spPr>
          <a:xfrm>
            <a:off x="804671" y="2421682"/>
            <a:ext cx="6205729" cy="3639289"/>
          </a:xfrm>
        </p:spPr>
        <p:txBody>
          <a:bodyPr anchor="ctr">
            <a:normAutofit/>
          </a:bodyPr>
          <a:lstStyle/>
          <a:p>
            <a:pPr marL="0" lvl="0" indent="0" fontAlgn="base">
              <a:spcBef>
                <a:spcPct val="20000"/>
              </a:spcBef>
              <a:spcAft>
                <a:spcPct val="0"/>
              </a:spcAft>
              <a:buClr>
                <a:schemeClr val="tx1"/>
              </a:buClr>
              <a:buSzPct val="70000"/>
              <a:buNone/>
            </a:pPr>
            <a:r>
              <a:rPr lang="en-US" altLang="en-US" sz="3200" dirty="0">
                <a:solidFill>
                  <a:srgbClr val="000000"/>
                </a:solidFill>
              </a:rPr>
              <a:t>Examples:  </a:t>
            </a:r>
          </a:p>
          <a:p>
            <a:pPr marL="0" lvl="0" indent="0" fontAlgn="base">
              <a:spcBef>
                <a:spcPct val="20000"/>
              </a:spcBef>
              <a:spcAft>
                <a:spcPct val="0"/>
              </a:spcAft>
              <a:buClr>
                <a:schemeClr val="tx1"/>
              </a:buClr>
              <a:buSzPct val="70000"/>
              <a:buNone/>
            </a:pPr>
            <a:r>
              <a:rPr lang="en-US" altLang="en-US" sz="3200" dirty="0">
                <a:solidFill>
                  <a:srgbClr val="000000"/>
                </a:solidFill>
              </a:rPr>
              <a:t>	-Applied force (a push or </a:t>
            </a:r>
            <a:r>
              <a:rPr lang="en-US" altLang="en-US" sz="3200" u="sng" dirty="0">
                <a:solidFill>
                  <a:srgbClr val="000000"/>
                </a:solidFill>
              </a:rPr>
              <a:t>pull</a:t>
            </a:r>
            <a:r>
              <a:rPr lang="en-US" altLang="en-US" sz="3200" dirty="0">
                <a:solidFill>
                  <a:srgbClr val="000000"/>
                </a:solidFill>
              </a:rPr>
              <a:t>) </a:t>
            </a:r>
          </a:p>
          <a:p>
            <a:pPr marL="0" lvl="0" indent="0" fontAlgn="base">
              <a:spcBef>
                <a:spcPct val="20000"/>
              </a:spcBef>
              <a:spcAft>
                <a:spcPct val="0"/>
              </a:spcAft>
              <a:buClr>
                <a:schemeClr val="tx1"/>
              </a:buClr>
              <a:buSzPct val="70000"/>
              <a:buNone/>
            </a:pPr>
            <a:r>
              <a:rPr lang="en-US" altLang="en-US" sz="3200" dirty="0">
                <a:solidFill>
                  <a:srgbClr val="000000"/>
                </a:solidFill>
              </a:rPr>
              <a:t>	-</a:t>
            </a:r>
            <a:r>
              <a:rPr lang="en-US" altLang="en-US" sz="3200" u="sng" dirty="0">
                <a:solidFill>
                  <a:srgbClr val="000000"/>
                </a:solidFill>
              </a:rPr>
              <a:t>Normal</a:t>
            </a:r>
            <a:r>
              <a:rPr lang="en-US" altLang="en-US" sz="3200" dirty="0">
                <a:solidFill>
                  <a:srgbClr val="000000"/>
                </a:solidFill>
              </a:rPr>
              <a:t> force </a:t>
            </a:r>
            <a:r>
              <a:rPr kumimoji="0" lang="en-US" altLang="en-US" sz="3200" b="0" i="0" u="none" strike="noStrike" cap="none" normalizeH="0" baseline="0" dirty="0">
                <a:ln>
                  <a:noFill/>
                </a:ln>
                <a:solidFill>
                  <a:srgbClr val="000000"/>
                </a:solidFill>
                <a:effectLst/>
              </a:rPr>
              <a:t>(floor or ground pushing you up)</a:t>
            </a:r>
            <a:r>
              <a:rPr lang="en-US" altLang="en-US" sz="3200" dirty="0">
                <a:solidFill>
                  <a:srgbClr val="000000"/>
                </a:solidFill>
              </a:rPr>
              <a:t>	</a:t>
            </a:r>
          </a:p>
          <a:p>
            <a:pPr marL="0" lvl="0" indent="0" fontAlgn="base">
              <a:spcBef>
                <a:spcPct val="20000"/>
              </a:spcBef>
              <a:spcAft>
                <a:spcPct val="0"/>
              </a:spcAft>
              <a:buClr>
                <a:schemeClr val="tx1"/>
              </a:buClr>
              <a:buSzPct val="70000"/>
              <a:buNone/>
            </a:pPr>
            <a:r>
              <a:rPr lang="en-US" altLang="en-US" sz="3200" dirty="0">
                <a:solidFill>
                  <a:srgbClr val="000000"/>
                </a:solidFill>
              </a:rPr>
              <a:t>	-Friction </a:t>
            </a:r>
          </a:p>
          <a:p>
            <a:endParaRPr lang="en-US" sz="2000" dirty="0">
              <a:solidFill>
                <a:srgbClr val="000000"/>
              </a:solidFill>
            </a:endParaRPr>
          </a:p>
        </p:txBody>
      </p:sp>
      <p:sp>
        <p:nvSpPr>
          <p:cNvPr id="38"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Picture 2" descr="https://cheshirelibraryscience.files.wordpress.com/2013/10/parachute_forces.jpg">
            <a:extLst>
              <a:ext uri="{FF2B5EF4-FFF2-40B4-BE49-F238E27FC236}">
                <a16:creationId xmlns:a16="http://schemas.microsoft.com/office/drawing/2014/main" id="{71D50105-A843-418D-B801-DB92F6F2261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103" r="5322"/>
          <a:stretch/>
        </p:blipFill>
        <p:spPr bwMode="auto">
          <a:xfrm>
            <a:off x="7399326" y="3086207"/>
            <a:ext cx="4792674" cy="3781268"/>
          </a:xfrm>
          <a:custGeom>
            <a:avLst/>
            <a:gdLst>
              <a:gd name="connsiteX0" fmla="*/ 2554615 w 4792674"/>
              <a:gd name="connsiteY0" fmla="*/ 0 h 3781268"/>
              <a:gd name="connsiteX1" fmla="*/ 4672942 w 4792674"/>
              <a:gd name="connsiteY1" fmla="*/ 1126306 h 3781268"/>
              <a:gd name="connsiteX2" fmla="*/ 4792674 w 4792674"/>
              <a:gd name="connsiteY2" fmla="*/ 1323391 h 3781268"/>
              <a:gd name="connsiteX3" fmla="*/ 4792674 w 4792674"/>
              <a:gd name="connsiteY3" fmla="*/ 3781268 h 3781268"/>
              <a:gd name="connsiteX4" fmla="*/ 313779 w 4792674"/>
              <a:gd name="connsiteY4" fmla="*/ 3781268 h 3781268"/>
              <a:gd name="connsiteX5" fmla="*/ 308328 w 4792674"/>
              <a:gd name="connsiteY5" fmla="*/ 3772297 h 3781268"/>
              <a:gd name="connsiteX6" fmla="*/ 0 w 4792674"/>
              <a:gd name="connsiteY6" fmla="*/ 2554615 h 3781268"/>
              <a:gd name="connsiteX7" fmla="*/ 2554615 w 4792674"/>
              <a:gd name="connsiteY7" fmla="*/ 0 h 378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2674" h="3781268">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96A238CD-916E-44D8-8F9A-69E42DAFD2E3}"/>
              </a:ext>
            </a:extLst>
          </p:cNvPr>
          <p:cNvPicPr>
            <a:picLocks noChangeAspect="1"/>
          </p:cNvPicPr>
          <p:nvPr/>
        </p:nvPicPr>
        <p:blipFill>
          <a:blip r:embed="rId4"/>
          <a:stretch>
            <a:fillRect/>
          </a:stretch>
        </p:blipFill>
        <p:spPr>
          <a:xfrm>
            <a:off x="7399326" y="64131"/>
            <a:ext cx="2441360" cy="1801667"/>
          </a:xfrm>
          <a:prstGeom prst="rect">
            <a:avLst/>
          </a:prstGeom>
        </p:spPr>
      </p:pic>
    </p:spTree>
    <p:extLst>
      <p:ext uri="{BB962C8B-B14F-4D97-AF65-F5344CB8AC3E}">
        <p14:creationId xmlns:p14="http://schemas.microsoft.com/office/powerpoint/2010/main" val="361260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Bill Nye the Science Guy  0308 Friction">
            <a:hlinkClick r:id="" action="ppaction://media"/>
            <a:extLst>
              <a:ext uri="{FF2B5EF4-FFF2-40B4-BE49-F238E27FC236}">
                <a16:creationId xmlns:a16="http://schemas.microsoft.com/office/drawing/2014/main" id="{DEB39BA6-5143-462D-8B99-F76B85853E7D}"/>
              </a:ext>
            </a:extLst>
          </p:cNvPr>
          <p:cNvPicPr>
            <a:picLocks noRot="1" noChangeAspect="1"/>
          </p:cNvPicPr>
          <p:nvPr>
            <a:videoFile r:link="rId1"/>
          </p:nvPr>
        </p:nvPicPr>
        <p:blipFill>
          <a:blip r:embed="rId5"/>
          <a:stretch>
            <a:fillRect/>
          </a:stretch>
        </p:blipFill>
        <p:spPr>
          <a:xfrm>
            <a:off x="4983951" y="2412078"/>
            <a:ext cx="6764868" cy="3805238"/>
          </a:xfrm>
          <a:prstGeom prst="rect">
            <a:avLst/>
          </a:prstGeom>
        </p:spPr>
      </p:pic>
      <p:sp>
        <p:nvSpPr>
          <p:cNvPr id="2" name="Title 1">
            <a:extLst>
              <a:ext uri="{FF2B5EF4-FFF2-40B4-BE49-F238E27FC236}">
                <a16:creationId xmlns:a16="http://schemas.microsoft.com/office/drawing/2014/main" id="{32F35DC9-72A2-4C5D-804D-0A6F5A98C072}"/>
              </a:ext>
            </a:extLst>
          </p:cNvPr>
          <p:cNvSpPr>
            <a:spLocks noGrp="1"/>
          </p:cNvSpPr>
          <p:nvPr>
            <p:ph type="title"/>
          </p:nvPr>
        </p:nvSpPr>
        <p:spPr/>
        <p:txBody>
          <a:bodyPr>
            <a:normAutofit fontScale="90000"/>
          </a:bodyPr>
          <a:lstStyle/>
          <a:p>
            <a:pPr>
              <a:tabLst>
                <a:tab pos="1778000" algn="l"/>
              </a:tabLst>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Friction - the resistance of </a:t>
            </a:r>
            <a:r>
              <a:rPr lang="en-US" u="sng" dirty="0"/>
              <a:t>motion</a:t>
            </a:r>
            <a:r>
              <a:rPr lang="en-US" dirty="0"/>
              <a:t> when one object rubs against another</a:t>
            </a: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a:t>
            </a:r>
            <a:r>
              <a:rPr lang="en-US" sz="4000" dirty="0">
                <a:hlinkClick r:id="rId6"/>
              </a:rPr>
              <a:t>Bill Nye Friction</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6" name="Group 25">
            <a:extLst>
              <a:ext uri="{FF2B5EF4-FFF2-40B4-BE49-F238E27FC236}">
                <a16:creationId xmlns:a16="http://schemas.microsoft.com/office/drawing/2014/main" id="{89E5C7F6-935D-4658-8AC6-BC03AFC311BF}"/>
              </a:ext>
            </a:extLst>
          </p:cNvPr>
          <p:cNvGrpSpPr/>
          <p:nvPr/>
        </p:nvGrpSpPr>
        <p:grpSpPr>
          <a:xfrm rot="19773990">
            <a:off x="1323707" y="3458843"/>
            <a:ext cx="3203045" cy="2048934"/>
            <a:chOff x="4781539" y="2587633"/>
            <a:chExt cx="3203045" cy="2048934"/>
          </a:xfrm>
        </p:grpSpPr>
        <p:sp>
          <p:nvSpPr>
            <p:cNvPr id="5" name="Arrow: Down 4">
              <a:extLst>
                <a:ext uri="{FF2B5EF4-FFF2-40B4-BE49-F238E27FC236}">
                  <a16:creationId xmlns:a16="http://schemas.microsoft.com/office/drawing/2014/main" id="{192E1FA2-CFD9-4276-804A-F1A4CA134824}"/>
                </a:ext>
              </a:extLst>
            </p:cNvPr>
            <p:cNvSpPr/>
            <p:nvPr/>
          </p:nvSpPr>
          <p:spPr>
            <a:xfrm rot="17910000">
              <a:off x="5358595" y="2010577"/>
              <a:ext cx="2048934" cy="32030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928114-F770-4F81-B403-79F209B468A3}"/>
                </a:ext>
              </a:extLst>
            </p:cNvPr>
            <p:cNvSpPr txBox="1"/>
            <p:nvPr/>
          </p:nvSpPr>
          <p:spPr>
            <a:xfrm rot="1802954">
              <a:off x="5129997" y="3350489"/>
              <a:ext cx="2506134" cy="523220"/>
            </a:xfrm>
            <a:prstGeom prst="rect">
              <a:avLst/>
            </a:prstGeom>
            <a:noFill/>
          </p:spPr>
          <p:txBody>
            <a:bodyPr wrap="square" rtlCol="0">
              <a:spAutoFit/>
            </a:bodyPr>
            <a:lstStyle/>
            <a:p>
              <a:r>
                <a:rPr lang="en-US" sz="2800" dirty="0"/>
                <a:t>JUST KIDDING…</a:t>
              </a:r>
            </a:p>
          </p:txBody>
        </p:sp>
      </p:grpSp>
      <p:pic>
        <p:nvPicPr>
          <p:cNvPr id="8" name="Imagine_Dragons_Friction_(mp3co.biz).mp3">
            <a:hlinkClick r:id="" action="ppaction://media"/>
            <a:extLst>
              <a:ext uri="{FF2B5EF4-FFF2-40B4-BE49-F238E27FC236}">
                <a16:creationId xmlns:a16="http://schemas.microsoft.com/office/drawing/2014/main" id="{B9DAAA30-C29F-4EE3-9755-8F02C411B26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43000" y="4449443"/>
            <a:ext cx="609600" cy="609600"/>
          </a:xfrm>
          <a:prstGeom prst="rect">
            <a:avLst/>
          </a:prstGeom>
        </p:spPr>
      </p:pic>
      <p:pic>
        <p:nvPicPr>
          <p:cNvPr id="13" name="Graphic 12" descr="Atom">
            <a:extLst>
              <a:ext uri="{FF2B5EF4-FFF2-40B4-BE49-F238E27FC236}">
                <a16:creationId xmlns:a16="http://schemas.microsoft.com/office/drawing/2014/main" id="{81835661-4926-40FB-83F3-04ED03F1BA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 y="5723468"/>
            <a:ext cx="914400" cy="914400"/>
          </a:xfrm>
          <a:prstGeom prst="rect">
            <a:avLst/>
          </a:prstGeom>
        </p:spPr>
      </p:pic>
      <p:pic>
        <p:nvPicPr>
          <p:cNvPr id="15" name="Graphic 14" descr="Magnet">
            <a:extLst>
              <a:ext uri="{FF2B5EF4-FFF2-40B4-BE49-F238E27FC236}">
                <a16:creationId xmlns:a16="http://schemas.microsoft.com/office/drawing/2014/main" id="{6DE77BBF-25A6-417C-9977-8B9346A791A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7797" y="5741990"/>
            <a:ext cx="914400" cy="914400"/>
          </a:xfrm>
          <a:prstGeom prst="rect">
            <a:avLst/>
          </a:prstGeom>
        </p:spPr>
      </p:pic>
      <p:pic>
        <p:nvPicPr>
          <p:cNvPr id="17" name="Graphic 16" descr="Upward trend">
            <a:extLst>
              <a:ext uri="{FF2B5EF4-FFF2-40B4-BE49-F238E27FC236}">
                <a16:creationId xmlns:a16="http://schemas.microsoft.com/office/drawing/2014/main" id="{FCCE4A79-4813-438B-84E6-382CDB8494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9125" y="5723468"/>
            <a:ext cx="914400" cy="914400"/>
          </a:xfrm>
          <a:prstGeom prst="rect">
            <a:avLst/>
          </a:prstGeom>
        </p:spPr>
      </p:pic>
      <p:pic>
        <p:nvPicPr>
          <p:cNvPr id="19" name="Graphic 18" descr="Test tubes">
            <a:extLst>
              <a:ext uri="{FF2B5EF4-FFF2-40B4-BE49-F238E27FC236}">
                <a16:creationId xmlns:a16="http://schemas.microsoft.com/office/drawing/2014/main" id="{95DC0B76-C85A-47EB-99EB-A937E8CDC9C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590059" y="5723468"/>
            <a:ext cx="914400" cy="914400"/>
          </a:xfrm>
          <a:prstGeom prst="rect">
            <a:avLst/>
          </a:prstGeom>
        </p:spPr>
      </p:pic>
      <p:pic>
        <p:nvPicPr>
          <p:cNvPr id="21" name="Graphic 20" descr="Beaker">
            <a:extLst>
              <a:ext uri="{FF2B5EF4-FFF2-40B4-BE49-F238E27FC236}">
                <a16:creationId xmlns:a16="http://schemas.microsoft.com/office/drawing/2014/main" id="{C10A825A-3ADD-43D7-ADE9-68CA5B77109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668000" y="388150"/>
            <a:ext cx="914400" cy="914400"/>
          </a:xfrm>
          <a:prstGeom prst="rect">
            <a:avLst/>
          </a:prstGeom>
        </p:spPr>
      </p:pic>
      <p:pic>
        <p:nvPicPr>
          <p:cNvPr id="23" name="Graphic 22" descr="Bar chart">
            <a:extLst>
              <a:ext uri="{FF2B5EF4-FFF2-40B4-BE49-F238E27FC236}">
                <a16:creationId xmlns:a16="http://schemas.microsoft.com/office/drawing/2014/main" id="{0AB3D703-803E-4904-BBF0-C2D2092D63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44200" y="1444625"/>
            <a:ext cx="914400" cy="914400"/>
          </a:xfrm>
          <a:prstGeom prst="rect">
            <a:avLst/>
          </a:prstGeom>
        </p:spPr>
      </p:pic>
      <p:pic>
        <p:nvPicPr>
          <p:cNvPr id="25" name="Graphic 24" descr="Pencil">
            <a:extLst>
              <a:ext uri="{FF2B5EF4-FFF2-40B4-BE49-F238E27FC236}">
                <a16:creationId xmlns:a16="http://schemas.microsoft.com/office/drawing/2014/main" id="{C9CF1266-8EC4-4E34-9277-9A6C67FEF41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727709" y="2412078"/>
            <a:ext cx="914400" cy="914400"/>
          </a:xfrm>
          <a:prstGeom prst="rect">
            <a:avLst/>
          </a:prstGeom>
        </p:spPr>
      </p:pic>
      <p:sp>
        <p:nvSpPr>
          <p:cNvPr id="29" name="Rectangle 28">
            <a:extLst>
              <a:ext uri="{FF2B5EF4-FFF2-40B4-BE49-F238E27FC236}">
                <a16:creationId xmlns:a16="http://schemas.microsoft.com/office/drawing/2014/main" id="{D961C8FB-86F6-4E69-B879-75522511FEE4}"/>
              </a:ext>
            </a:extLst>
          </p:cNvPr>
          <p:cNvSpPr/>
          <p:nvPr/>
        </p:nvSpPr>
        <p:spPr>
          <a:xfrm rot="20728198">
            <a:off x="-1085607" y="2012566"/>
            <a:ext cx="7135064" cy="1200329"/>
          </a:xfrm>
          <a:prstGeom prst="rect">
            <a:avLst/>
          </a:prstGeom>
          <a:noFill/>
        </p:spPr>
        <p:txBody>
          <a:bodyPr wrap="square" lIns="91440" tIns="45720" rIns="91440" bIns="45720">
            <a:spAutoFit/>
          </a:bodyPr>
          <a:lstStyle/>
          <a:p>
            <a:pPr algn="ctr"/>
            <a:r>
              <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FRICTION</a:t>
            </a:r>
          </a:p>
        </p:txBody>
      </p:sp>
    </p:spTree>
    <p:extLst>
      <p:ext uri="{BB962C8B-B14F-4D97-AF65-F5344CB8AC3E}">
        <p14:creationId xmlns:p14="http://schemas.microsoft.com/office/powerpoint/2010/main" val="370415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788"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1347</Words>
  <Application>Microsoft Office PowerPoint</Application>
  <PresentationFormat>Widescreen</PresentationFormat>
  <Paragraphs>201</Paragraphs>
  <Slides>31</Slides>
  <Notes>7</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Happy Monkey</vt:lpstr>
      <vt:lpstr>Times New Roman</vt:lpstr>
      <vt:lpstr>Wingdings</vt:lpstr>
      <vt:lpstr>Office Theme</vt:lpstr>
      <vt:lpstr>Unit 2: Forces and Changes in Motion</vt:lpstr>
      <vt:lpstr> Part 1 - Essential Question: What are the different types  of forces and how do they act on objects? </vt:lpstr>
      <vt:lpstr>Introduction to I do, WE do YOU do:</vt:lpstr>
      <vt:lpstr>Bell Ringer please answer this on your bell worksheet </vt:lpstr>
      <vt:lpstr>What is “force?”</vt:lpstr>
      <vt:lpstr>Two Types of Forces </vt:lpstr>
      <vt:lpstr>PowerPoint Presentation</vt:lpstr>
      <vt:lpstr>  Contact forces- types of forces that result when two objects are physically in contact with each other.                                                                  </vt:lpstr>
      <vt:lpstr>                Friction - the resistance of motion when one object rubs against another                                                                        Bill Nye Friction        </vt:lpstr>
      <vt:lpstr>PowerPoint Presentation</vt:lpstr>
      <vt:lpstr>  Non-Contact Forces – types forces that act at a distance   - a push or pull  without touching   </vt:lpstr>
      <vt:lpstr>Electrical Force</vt:lpstr>
      <vt:lpstr>How do magnets work?</vt:lpstr>
      <vt:lpstr>Gravitational Force (gravity) - the force that acts between any two masses</vt:lpstr>
      <vt:lpstr>The Law of Universal Gravity Do you remember what a law is?</vt:lpstr>
      <vt:lpstr>            YOU do –  Remember : Circle vocab words Underline important words Box in the question Eliminate the wrong answers </vt:lpstr>
      <vt:lpstr>1. A group of people rented a fishing boat for the day and traveled far from land. Later they discovered they needed a compass to find their way back. Which of the following describes the force acting on the compass to guide them safely back to land?   Gravity Electrical Force Magnetic Force Friction </vt:lpstr>
      <vt:lpstr>“YOU DO” (2 of 3)</vt:lpstr>
      <vt:lpstr>PowerPoint Presentation</vt:lpstr>
      <vt:lpstr>Revisit Bell Ringer </vt:lpstr>
      <vt:lpstr>PowerPoint Presentation</vt:lpstr>
      <vt:lpstr>Part 2: Balanced and  Unbalanced Forces</vt:lpstr>
      <vt:lpstr>Balanced Force – two forces, equal in size,  acting in opposite directions on an object</vt:lpstr>
      <vt:lpstr>Unbalanced force – two forces that are not equal in size act on an object</vt:lpstr>
      <vt:lpstr>Net Force – the sum of all the forces acting on an object</vt:lpstr>
      <vt:lpstr>Speed – amount of distance traveled divided by time – 55 mph (miles per hour, miles / hour)</vt:lpstr>
      <vt:lpstr>Isaac Newton – very influential English physicist and mathematician in the 1600’s</vt:lpstr>
      <vt:lpstr>     Inertia – the property of an object, due to its mass, by which it resists any change in its position unless overcome by a force   Newton’s First Law – The Law of Inertia</vt:lpstr>
      <vt:lpstr> Acceleration - The rate at which an object changes its speed or direction (speeding up, slowing down, or changing direction)         Newton’s Second Law </vt:lpstr>
      <vt:lpstr>PowerPoint Presentation</vt:lpstr>
      <vt:lpstr>A Quick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Forces and Changes in Motion</dc:title>
  <dc:creator>Donna Gray</dc:creator>
  <cp:lastModifiedBy>Donna Gray</cp:lastModifiedBy>
  <cp:revision>12</cp:revision>
  <dcterms:created xsi:type="dcterms:W3CDTF">2018-09-23T21:08:12Z</dcterms:created>
  <dcterms:modified xsi:type="dcterms:W3CDTF">2018-09-23T23:56:56Z</dcterms:modified>
</cp:coreProperties>
</file>